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51"/>
  </p:notesMasterIdLst>
  <p:handoutMasterIdLst>
    <p:handoutMasterId r:id="rId52"/>
  </p:handoutMasterIdLst>
  <p:sldIdLst>
    <p:sldId id="256" r:id="rId4"/>
    <p:sldId id="141168450" r:id="rId5"/>
    <p:sldId id="263" r:id="rId6"/>
    <p:sldId id="664" r:id="rId7"/>
    <p:sldId id="662" r:id="rId8"/>
    <p:sldId id="338" r:id="rId9"/>
    <p:sldId id="665" r:id="rId10"/>
    <p:sldId id="660" r:id="rId11"/>
    <p:sldId id="564" r:id="rId12"/>
    <p:sldId id="467" r:id="rId13"/>
    <p:sldId id="505" r:id="rId14"/>
    <p:sldId id="141168433" r:id="rId15"/>
    <p:sldId id="141168429" r:id="rId16"/>
    <p:sldId id="141168449" r:id="rId17"/>
    <p:sldId id="141168445" r:id="rId18"/>
    <p:sldId id="141168451" r:id="rId19"/>
    <p:sldId id="141168440" r:id="rId20"/>
    <p:sldId id="141168441" r:id="rId21"/>
    <p:sldId id="141168439" r:id="rId22"/>
    <p:sldId id="141168446" r:id="rId23"/>
    <p:sldId id="141168386" r:id="rId24"/>
    <p:sldId id="666" r:id="rId25"/>
    <p:sldId id="141168434" r:id="rId26"/>
    <p:sldId id="141168435" r:id="rId27"/>
    <p:sldId id="659" r:id="rId28"/>
    <p:sldId id="141168436" r:id="rId29"/>
    <p:sldId id="141168452" r:id="rId30"/>
    <p:sldId id="141168448" r:id="rId31"/>
    <p:sldId id="631" r:id="rId32"/>
    <p:sldId id="656" r:id="rId33"/>
    <p:sldId id="629" r:id="rId34"/>
    <p:sldId id="632" r:id="rId35"/>
    <p:sldId id="634" r:id="rId36"/>
    <p:sldId id="636" r:id="rId37"/>
    <p:sldId id="141168426" r:id="rId38"/>
    <p:sldId id="627" r:id="rId39"/>
    <p:sldId id="621" r:id="rId40"/>
    <p:sldId id="141168442" r:id="rId41"/>
    <p:sldId id="141168443" r:id="rId42"/>
    <p:sldId id="648" r:id="rId43"/>
    <p:sldId id="650" r:id="rId44"/>
    <p:sldId id="141168437" r:id="rId45"/>
    <p:sldId id="141168438" r:id="rId46"/>
    <p:sldId id="640" r:id="rId47"/>
    <p:sldId id="657" r:id="rId48"/>
    <p:sldId id="637" r:id="rId49"/>
    <p:sldId id="279" r:id="rId50"/>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EE"/>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0"/>
    <p:restoredTop sz="55634"/>
  </p:normalViewPr>
  <p:slideViewPr>
    <p:cSldViewPr snapToGrid="0" snapToObjects="1">
      <p:cViewPr>
        <p:scale>
          <a:sx n="105" d="100"/>
          <a:sy n="105" d="100"/>
        </p:scale>
        <p:origin x="688" y="-72"/>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gs" Target="tags/tag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8/27/19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Scala_(programming_language)" TargetMode="External"/><Relationship Id="rId3" Type="http://schemas.openxmlformats.org/officeDocument/2006/relationships/hyperlink" Target="https://en.wikipedia.org/wiki/Finite-state_machine" TargetMode="External"/><Relationship Id="rId7" Type="http://schemas.openxmlformats.org/officeDocument/2006/relationships/hyperlink" Target="https://en.wikipedia.org/wiki/Java_(programming_languag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C%2B%2B" TargetMode="External"/><Relationship Id="rId11" Type="http://schemas.openxmlformats.org/officeDocument/2006/relationships/hyperlink" Target="https://en.wikipedia.org/wiki/Raft_(computer_science)#cite_note-paper-1" TargetMode="External"/><Relationship Id="rId5" Type="http://schemas.openxmlformats.org/officeDocument/2006/relationships/hyperlink" Target="https://en.wikipedia.org/wiki/Go_(programming_language)" TargetMode="External"/><Relationship Id="rId10" Type="http://schemas.openxmlformats.org/officeDocument/2006/relationships/hyperlink" Target="https://en.wikipedia.org/wiki/Byzantine_fault" TargetMode="External"/><Relationship Id="rId4" Type="http://schemas.openxmlformats.org/officeDocument/2006/relationships/hyperlink" Target="https://en.wikipedia.org/wiki/Computer_cluster" TargetMode="External"/><Relationship Id="rId9" Type="http://schemas.openxmlformats.org/officeDocument/2006/relationships/hyperlink" Target="https://en.wikipedia.org/wiki/Raft_(computer_science)#cite_note-website-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ewsprovenanceproject.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coindesk.com/information/what-is-the-difference-between-open-and-permissioned-blockchai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Two users, Isabella and Balaji have wallets containing different identities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they can use to connect to different network channels, </a:t>
            </a:r>
            <a:r>
              <a:rPr lang="en-US" sz="1200" i="1" dirty="0" err="1"/>
              <a:t>PaperNet</a:t>
            </a:r>
            <a:r>
              <a:rPr lang="en-US" sz="1200" i="1" dirty="0"/>
              <a:t> and </a:t>
            </a:r>
            <a:r>
              <a:rPr lang="en-US" sz="1200" i="1" dirty="0" err="1"/>
              <a:t>BondNet</a:t>
            </a:r>
            <a:r>
              <a:rPr lang="en-US" sz="1200" i="1" dirty="0"/>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wallet can hold multiple identities, each issued by a particular Certificate Authority.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identity has a standard structure comprising a descriptive label, an X.509 certificate containing a public key, a private key, and some Fabric-specific metadata.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hold identities that are used by applications on behalf of users to access Fabric network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wallet contains a set of user identities. An application run by a user selects one of these identities when it connects to a channel.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rights to channel resources, such as the ledger, are determined using this identity in combination with an MSP.</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13</a:t>
            </a:fld>
            <a:endParaRPr lang="en-US"/>
          </a:p>
        </p:txBody>
      </p:sp>
    </p:spTree>
    <p:extLst>
      <p:ext uri="{BB962C8B-B14F-4D97-AF65-F5344CB8AC3E}">
        <p14:creationId xmlns:p14="http://schemas.microsoft.com/office/powerpoint/2010/main" val="318940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Endorsement policies are used to determine whether a transaction has been appropriately endorsed. </a:t>
            </a:r>
          </a:p>
          <a:p>
            <a:br>
              <a:rPr lang="en-US" sz="1200" dirty="0"/>
            </a:br>
            <a:r>
              <a:rPr lang="en-US" sz="1200" dirty="0"/>
              <a:t>The policies defined in the channel configuration are referenced as modification policies as well as for access control, and are defined in the channel configuration itself.</a:t>
            </a:r>
            <a:br>
              <a:rPr lang="en-US" sz="1200" dirty="0"/>
            </a:b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581572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2"/>
              </a:solidFill>
            </a:endParaRPr>
          </a:p>
          <a:p>
            <a:r>
              <a:rPr lang="en-US" dirty="0"/>
              <a:t>An MSP may define their own notion of identity, and the rules by which those identities are governed (identity validation) and authenticated (signature generation and verification).</a:t>
            </a:r>
          </a:p>
          <a:p>
            <a:endParaRPr lang="en-US" dirty="0"/>
          </a:p>
          <a:p>
            <a:r>
              <a:rPr lang="en-US" dirty="0"/>
              <a:t> A Hyperledger Fabric blockchain network can be governed by one or more MSPs.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681419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Certificates can store metadata like names and roles, which can be accessed by the chain code in </a:t>
            </a:r>
            <a:r>
              <a:rPr lang="en-US" sz="1200" kern="1200" dirty="0" err="1">
                <a:solidFill>
                  <a:schemeClr val="tx1"/>
                </a:solidFill>
                <a:effectLst/>
                <a:latin typeface="+mn-lt"/>
                <a:ea typeface="+mn-ea"/>
                <a:cs typeface="+mn-cs"/>
              </a:rPr>
              <a:t>SmartContracts</a:t>
            </a:r>
            <a:r>
              <a:rPr lang="en-US" sz="1200" kern="1200" dirty="0">
                <a:solidFill>
                  <a:schemeClr val="tx1"/>
                </a:solidFill>
                <a:effectLst/>
                <a:latin typeface="+mn-lt"/>
                <a:ea typeface="+mn-ea"/>
                <a:cs typeface="+mn-cs"/>
              </a:rPr>
              <a:t>, so as to enforce correct authorization and read-write permissions</a:t>
            </a:r>
            <a:r>
              <a:rPr lang="en-US" dirty="0">
                <a:effectLst/>
              </a:rPr>
              <a:t> </a:t>
            </a:r>
            <a:br>
              <a:rPr lang="en-US" dirty="0">
                <a:effectLst/>
              </a:rPr>
            </a:br>
            <a:br>
              <a:rPr lang="en-US" dirty="0">
                <a:effectLst/>
              </a:rPr>
            </a:b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158145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Consensus algorithm is a process in computer science used to achieve agreement on a single data value among distributed processes or systems. Consensus algorithms are designed to achieve reliability in a network involving multiple unreliable nodes. Solving that issue – known as the consensus problem – is important in distributed computing and multi-agent systems.</a:t>
            </a:r>
          </a:p>
          <a:p>
            <a:endParaRPr lang="en-US" dirty="0"/>
          </a:p>
          <a:p>
            <a:r>
              <a:rPr lang="en-US" dirty="0"/>
              <a:t>Because voting-based algorithms </a:t>
            </a:r>
            <a:r>
              <a:rPr lang="en-US" b="1" dirty="0"/>
              <a:t>typically</a:t>
            </a:r>
            <a:r>
              <a:rPr lang="en-US" dirty="0"/>
              <a:t> require nodes to transfer messages to each of the other nodes on the network, the more nodes that exist on the network, the more time it takes to reach consensus. This results in a trade-off between scalability and speed.</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2552696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129087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start phase 1</a:t>
            </a:r>
            <a:r>
              <a:rPr lang="en-US" dirty="0"/>
              <a:t>, applications generate a transaction </a:t>
            </a:r>
            <a:r>
              <a:rPr lang="en-US" b="1" dirty="0"/>
              <a:t>proposal</a:t>
            </a:r>
            <a:r>
              <a:rPr lang="en-US" dirty="0"/>
              <a:t> which they </a:t>
            </a:r>
            <a:r>
              <a:rPr lang="en-US" b="1" dirty="0"/>
              <a:t>send to each of the required set of peers for endorsemen</a:t>
            </a:r>
            <a:r>
              <a:rPr lang="en-US" dirty="0"/>
              <a:t>t. Each of these </a:t>
            </a:r>
            <a:r>
              <a:rPr lang="en-US" i="1" dirty="0"/>
              <a:t>endorsing peers</a:t>
            </a:r>
            <a:r>
              <a:rPr lang="en-US" dirty="0"/>
              <a:t> then </a:t>
            </a:r>
            <a:r>
              <a:rPr lang="en-US" b="1" dirty="0"/>
              <a:t>independently executes a </a:t>
            </a:r>
            <a:r>
              <a:rPr lang="en-US" b="1" dirty="0" err="1"/>
              <a:t>chaincode</a:t>
            </a:r>
            <a:r>
              <a:rPr lang="en-US" b="1" dirty="0"/>
              <a:t> </a:t>
            </a:r>
            <a:r>
              <a:rPr lang="en-US" dirty="0"/>
              <a:t>using the transaction proposal to </a:t>
            </a:r>
            <a:r>
              <a:rPr lang="en-US" b="1" dirty="0"/>
              <a:t>generate a transaction proposal response</a:t>
            </a:r>
            <a:r>
              <a:rPr lang="en-US" dirty="0"/>
              <a:t>. It does </a:t>
            </a:r>
            <a:r>
              <a:rPr lang="en-US" b="1" dirty="0"/>
              <a:t>not apply this update to the ledger, but rather simply signs it and returns it to the application</a:t>
            </a:r>
            <a:r>
              <a:rPr lang="en-US" dirty="0"/>
              <a:t>. Phase 1 ends when the application receives signed proposal responses from </a:t>
            </a:r>
            <a:r>
              <a:rPr lang="en-US" b="1" dirty="0"/>
              <a:t>sufficient peers. </a:t>
            </a:r>
          </a:p>
          <a:p>
            <a:endParaRPr lang="en-US" dirty="0"/>
          </a:p>
          <a:p>
            <a:r>
              <a:rPr lang="en-US" b="1" dirty="0"/>
              <a:t>The second phase </a:t>
            </a:r>
            <a:r>
              <a:rPr lang="en-US" dirty="0"/>
              <a:t>of the transaction workflow is the </a:t>
            </a:r>
            <a:r>
              <a:rPr lang="en-US" b="1" dirty="0"/>
              <a:t>packaging phase</a:t>
            </a:r>
            <a:r>
              <a:rPr lang="en-US" dirty="0"/>
              <a:t>. The </a:t>
            </a:r>
            <a:r>
              <a:rPr lang="en-US" b="1" dirty="0" err="1"/>
              <a:t>orderer</a:t>
            </a:r>
            <a:r>
              <a:rPr lang="en-US" dirty="0"/>
              <a:t> is pivotal to this process — it receives transactions containing endorsed transaction proposal responses from many applications, and </a:t>
            </a:r>
            <a:r>
              <a:rPr lang="en-US" b="1" dirty="0" err="1"/>
              <a:t>orderes</a:t>
            </a:r>
            <a:r>
              <a:rPr lang="en-US" b="1" dirty="0"/>
              <a:t> the transactions into blocks</a:t>
            </a:r>
          </a:p>
          <a:p>
            <a:endParaRPr lang="en-US" dirty="0"/>
          </a:p>
          <a:p>
            <a:r>
              <a:rPr lang="en-US" b="1" dirty="0"/>
              <a:t>Validation and commit</a:t>
            </a:r>
          </a:p>
          <a:p>
            <a:r>
              <a:rPr lang="en-US" dirty="0"/>
              <a:t>At the end of phase 2, we see that </a:t>
            </a:r>
            <a:r>
              <a:rPr lang="en-US" dirty="0" err="1"/>
              <a:t>orderers</a:t>
            </a:r>
            <a:r>
              <a:rPr lang="en-US" dirty="0"/>
              <a:t> have been responsible for the simple but vital processes of collecting proposed transaction updates, ordering them, and packaging them into blocks, ready for distribution to the peers.</a:t>
            </a:r>
          </a:p>
          <a:p>
            <a:endParaRPr lang="en-US" dirty="0"/>
          </a:p>
          <a:p>
            <a:endParaRPr lang="en-US" dirty="0"/>
          </a:p>
          <a:p>
            <a:r>
              <a:rPr lang="en-US" dirty="0"/>
              <a:t>final phase of the transaction workflow involves the distribution and subsequent validation of blocks from the </a:t>
            </a:r>
            <a:r>
              <a:rPr lang="en-US" dirty="0" err="1"/>
              <a:t>orderer</a:t>
            </a:r>
            <a:r>
              <a:rPr lang="en-US" dirty="0"/>
              <a:t> to the </a:t>
            </a:r>
            <a:r>
              <a:rPr lang="en-US" dirty="0" err="1"/>
              <a:t>commiter</a:t>
            </a:r>
            <a:r>
              <a:rPr lang="en-US" dirty="0"/>
              <a:t> peers, where they can be applied to the ledger. </a:t>
            </a:r>
          </a:p>
          <a:p>
            <a:endParaRPr lang="en-US" dirty="0"/>
          </a:p>
          <a:p>
            <a:r>
              <a:rPr lang="en-US" dirty="0"/>
              <a:t>Specifically, at each peer, every transaction within a block is validated to ensure that it has been consistently endorsed by all relevant organizations before it is applied to the ledger.</a:t>
            </a:r>
          </a:p>
          <a:p>
            <a:endParaRPr lang="en-US" dirty="0"/>
          </a:p>
          <a:p>
            <a:r>
              <a:rPr lang="en-US" dirty="0"/>
              <a:t> Failed transactions are retained for audit, but are not applied to the ledger.</a:t>
            </a:r>
          </a:p>
          <a:p>
            <a:endParaRPr lang="en-US" dirty="0"/>
          </a:p>
          <a:p>
            <a:r>
              <a:rPr lang="en-US" b="1" dirty="0"/>
              <a:t>This entire transaction workflow process is called </a:t>
            </a:r>
            <a:r>
              <a:rPr lang="en-US" b="1" i="1" dirty="0"/>
              <a:t>consensus</a:t>
            </a:r>
            <a:r>
              <a:rPr lang="en-US" b="1" dirty="0"/>
              <a:t> </a:t>
            </a:r>
            <a:r>
              <a:rPr lang="en-US" dirty="0"/>
              <a:t>because all peers have </a:t>
            </a:r>
            <a:r>
              <a:rPr lang="en-US" b="1" dirty="0"/>
              <a:t>reached agreement on the order and content of transactions, in a process that is mediated by </a:t>
            </a:r>
            <a:r>
              <a:rPr lang="en-US" b="1" dirty="0" err="1"/>
              <a:t>orderers</a:t>
            </a:r>
            <a:r>
              <a:rPr lang="en-US" dirty="0"/>
              <a:t>. </a:t>
            </a:r>
            <a:r>
              <a:rPr lang="en-US" b="1" dirty="0"/>
              <a:t>Consensus is a multi-step process and applications are only notified of ledger updates when the process is complete — which may happen at slightly different times on different peers</a:t>
            </a:r>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CA23C2C-3334-4B4F-92AB-A790C33FFEE9}" type="slidenum">
              <a:rPr lang="en-US" smtClean="0"/>
              <a:t>21</a:t>
            </a:fld>
            <a:endParaRPr lang="en-US"/>
          </a:p>
        </p:txBody>
      </p:sp>
    </p:spTree>
    <p:extLst>
      <p:ext uri="{BB962C8B-B14F-4D97-AF65-F5344CB8AC3E}">
        <p14:creationId xmlns:p14="http://schemas.microsoft.com/office/powerpoint/2010/main" val="1769320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consensus protocols expected: </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Arial" charset="0"/>
                <a:ea typeface="+mn-ea"/>
                <a:cs typeface="+mn-cs"/>
              </a:rPr>
              <a:t>Raft </a:t>
            </a:r>
            <a:r>
              <a:rPr lang="en-US" sz="1200" b="0" i="0" kern="1200" dirty="0">
                <a:solidFill>
                  <a:schemeClr val="tx1"/>
                </a:solidFill>
                <a:effectLst/>
                <a:latin typeface="Arial" charset="0"/>
                <a:ea typeface="+mn-ea"/>
                <a:cs typeface="+mn-cs"/>
              </a:rPr>
              <a:t>– Allows a more distributed ordering service - https://</a:t>
            </a:r>
            <a:r>
              <a:rPr lang="en-US" sz="1200" b="0" i="0" kern="1200" dirty="0" err="1">
                <a:solidFill>
                  <a:schemeClr val="tx1"/>
                </a:solidFill>
                <a:effectLst/>
                <a:latin typeface="Arial" charset="0"/>
                <a:ea typeface="+mn-ea"/>
                <a:cs typeface="+mn-cs"/>
              </a:rPr>
              <a:t>developer.ibm.com</a:t>
            </a:r>
            <a:r>
              <a:rPr lang="en-US" sz="1200" b="0" i="0" kern="1200" dirty="0">
                <a:solidFill>
                  <a:schemeClr val="tx1"/>
                </a:solidFill>
                <a:effectLst/>
                <a:latin typeface="Arial" charset="0"/>
                <a:ea typeface="+mn-ea"/>
                <a:cs typeface="+mn-cs"/>
              </a:rPr>
              <a:t>/articles/blockchain-</a:t>
            </a:r>
            <a:r>
              <a:rPr lang="en-US" sz="1200" b="0" i="0" kern="1200" dirty="0" err="1">
                <a:solidFill>
                  <a:schemeClr val="tx1"/>
                </a:solidFill>
                <a:effectLst/>
                <a:latin typeface="Arial" charset="0"/>
                <a:ea typeface="+mn-ea"/>
                <a:cs typeface="+mn-cs"/>
              </a:rPr>
              <a:t>hyperledger</a:t>
            </a:r>
            <a:r>
              <a:rPr lang="en-US" sz="1200" b="0" i="0" kern="1200" dirty="0">
                <a:solidFill>
                  <a:schemeClr val="tx1"/>
                </a:solidFill>
                <a:effectLst/>
                <a:latin typeface="Arial" charset="0"/>
                <a:ea typeface="+mn-ea"/>
                <a:cs typeface="+mn-cs"/>
              </a:rPr>
              <a:t>-fabric-ordering-decentralization/</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SOLO</a:t>
            </a:r>
            <a:r>
              <a:rPr lang="en-US" sz="1200" kern="1200" dirty="0">
                <a:solidFill>
                  <a:schemeClr val="tx1"/>
                </a:solidFill>
                <a:effectLst/>
                <a:latin typeface="+mn-lt"/>
                <a:ea typeface="+mn-ea"/>
                <a:cs typeface="+mn-cs"/>
              </a:rPr>
              <a:t> - single node for development. Like No-ops but single node and proper consensus.</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Kafka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ordering nodes need to be trusted for confidentiality, ordering-service must not leak across channels. Peers not trusted. Access control on the channel. The ordering-service sees the transactions, unless encrypted by the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Crash fault tolerant.</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r>
              <a:rPr lang="en-US" dirty="0"/>
              <a:t>Raft offers a generic way to distribute a </a:t>
            </a:r>
            <a:r>
              <a:rPr lang="en-US" dirty="0">
                <a:hlinkClick r:id="rId3" tooltip="Finite-state machine"/>
              </a:rPr>
              <a:t>state machine</a:t>
            </a:r>
            <a:r>
              <a:rPr lang="en-US" dirty="0"/>
              <a:t> across a </a:t>
            </a:r>
            <a:r>
              <a:rPr lang="en-US" dirty="0">
                <a:hlinkClick r:id="rId4" tooltip="Computer cluster"/>
              </a:rPr>
              <a:t>cluster</a:t>
            </a:r>
            <a:r>
              <a:rPr lang="en-US" dirty="0"/>
              <a:t> of computing systems, ensuring that each node in the cluster agrees upon the same series of state transitions. It has a number of open-source reference implementations, with full-specification implementations in </a:t>
            </a:r>
            <a:r>
              <a:rPr lang="en-US" dirty="0">
                <a:hlinkClick r:id="rId5" tooltip="Go (programming language)"/>
              </a:rPr>
              <a:t>Go</a:t>
            </a:r>
            <a:r>
              <a:rPr lang="en-US" dirty="0"/>
              <a:t>, </a:t>
            </a:r>
            <a:r>
              <a:rPr lang="en-US" dirty="0">
                <a:hlinkClick r:id="rId6" tooltip="C++"/>
              </a:rPr>
              <a:t>C++</a:t>
            </a:r>
            <a:r>
              <a:rPr lang="en-US" dirty="0"/>
              <a:t>, </a:t>
            </a:r>
            <a:r>
              <a:rPr lang="en-US" dirty="0">
                <a:hlinkClick r:id="rId7" tooltip="Java (programming language)"/>
              </a:rPr>
              <a:t>Java</a:t>
            </a:r>
            <a:r>
              <a:rPr lang="en-US" dirty="0"/>
              <a:t>, and </a:t>
            </a:r>
            <a:r>
              <a:rPr lang="en-US" dirty="0">
                <a:hlinkClick r:id="rId8" tooltip="Scala (programming language)"/>
              </a:rPr>
              <a:t>Scala</a:t>
            </a:r>
            <a:r>
              <a:rPr lang="en-US" dirty="0"/>
              <a:t>.</a:t>
            </a:r>
            <a:r>
              <a:rPr lang="en-US" baseline="30000" dirty="0">
                <a:hlinkClick r:id="rId9"/>
              </a:rPr>
              <a:t>[2]</a:t>
            </a:r>
            <a:r>
              <a:rPr lang="en-US" dirty="0"/>
              <a:t> It is named after </a:t>
            </a:r>
            <a:r>
              <a:rPr lang="en-US" dirty="0" err="1"/>
              <a:t>Reliable,Replicated,Redundant</a:t>
            </a:r>
            <a:r>
              <a:rPr lang="en-US" dirty="0"/>
              <a:t>, And Fault-Tolerant. </a:t>
            </a:r>
          </a:p>
          <a:p>
            <a:r>
              <a:rPr lang="en-US" dirty="0"/>
              <a:t>Raft is not a </a:t>
            </a:r>
            <a:r>
              <a:rPr lang="en-US" dirty="0">
                <a:hlinkClick r:id="rId10" tooltip="Byzantine fault"/>
              </a:rPr>
              <a:t>Byzantine fault</a:t>
            </a:r>
            <a:r>
              <a:rPr lang="en-US" dirty="0"/>
              <a:t> tolerant algorithm: the nodes trust the elected leader.</a:t>
            </a:r>
            <a:r>
              <a:rPr lang="en-US" baseline="30000" dirty="0">
                <a:hlinkClick r:id="rId11"/>
              </a:rPr>
              <a:t>[1]</a:t>
            </a:r>
            <a:r>
              <a:rPr lang="en-US" dirty="0"/>
              <a:t> </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298826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all software systems in Grey</a:t>
            </a:r>
          </a:p>
          <a:p>
            <a:endParaRPr lang="en-US" dirty="0"/>
          </a:p>
          <a:p>
            <a:r>
              <a:rPr lang="en-US" dirty="0"/>
              <a:t>We are interested in top triangle – blockchain has it’s own new threats associated with it</a:t>
            </a:r>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201436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pPr lvl="1"/>
            <a:endParaRPr lang="en-US" dirty="0"/>
          </a:p>
          <a:p>
            <a:r>
              <a:rPr lang="en-US" dirty="0"/>
              <a:t>IBM Blockchain Platform will have support for HSM in 3Q.</a:t>
            </a:r>
          </a:p>
          <a:p>
            <a:endParaRPr lang="en-US" dirty="0"/>
          </a:p>
          <a:p>
            <a:r>
              <a:rPr lang="en-US" dirty="0"/>
              <a:t>Platform – see slide 29</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79573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and private blockchains are both </a:t>
            </a:r>
            <a:r>
              <a:rPr lang="en-US" b="1" dirty="0"/>
              <a:t>decentralized</a:t>
            </a:r>
            <a:r>
              <a:rPr lang="en-US" dirty="0"/>
              <a:t>, </a:t>
            </a:r>
            <a:r>
              <a:rPr lang="en-US" b="1" dirty="0"/>
              <a:t>peer-to-peer networks</a:t>
            </a:r>
            <a:r>
              <a:rPr lang="en-US" dirty="0"/>
              <a:t> where each participant maintains a replica of a </a:t>
            </a:r>
            <a:r>
              <a:rPr lang="en-US" b="1" dirty="0"/>
              <a:t>shared ledger</a:t>
            </a:r>
            <a:r>
              <a:rPr lang="en-US" dirty="0"/>
              <a:t> that stores </a:t>
            </a:r>
            <a:r>
              <a:rPr lang="en-US" b="1" dirty="0"/>
              <a:t>digitally signed transactions</a:t>
            </a:r>
            <a:r>
              <a:rPr lang="en-US" dirty="0"/>
              <a:t>. This ledger can only be appended to, but not edited. Participants in a blockchain keep this ledger in sync through a </a:t>
            </a:r>
            <a:r>
              <a:rPr lang="en-US" b="1" dirty="0"/>
              <a:t>consensus protocol</a:t>
            </a:r>
            <a:r>
              <a:rPr lang="en-US" dirty="0"/>
              <a:t>. This creates a guarantee on the </a:t>
            </a:r>
            <a:r>
              <a:rPr lang="en-US" b="1" dirty="0"/>
              <a:t>immutability</a:t>
            </a:r>
            <a:r>
              <a:rPr lang="en-US" dirty="0"/>
              <a:t> of the ledger which cannot be corrupted even if there are some malicious participants on the blockchain.</a:t>
            </a:r>
          </a:p>
          <a:p>
            <a:r>
              <a:rPr lang="en-US" dirty="0"/>
              <a:t>The difference between public and private blockchain is related to the type of participants allowed within the network that maintain the ledger and execute the consensus protocol.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429168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8 threats are common to blockchain:</a:t>
            </a:r>
          </a:p>
          <a:p>
            <a:endParaRPr lang="en-US" b="1" i="1" dirty="0"/>
          </a:p>
          <a:p>
            <a:r>
              <a:rPr lang="en-US" b="1" i="1" dirty="0"/>
              <a:t>1.	Spoofing</a:t>
            </a:r>
          </a:p>
          <a:p>
            <a:r>
              <a:rPr lang="en-US" b="1" i="1" dirty="0"/>
              <a:t>•	Some malicious person or entity pretends to be or impersonates an authentic user, or the persons private keys are.  Hyperledger Fabric attempts to mitigate this with having a high-quality Certificate Authority built in using the highest quality certificates x.509. The network or node operator needs to ensure certificates are managed in a safe manner, like the enrollment of new organizations and the ensure the distributed revocation lists are updated.</a:t>
            </a:r>
          </a:p>
          <a:p>
            <a:endParaRPr lang="en-US" b="1" i="1" dirty="0"/>
          </a:p>
          <a:p>
            <a:r>
              <a:rPr lang="en-US" b="1" i="1" dirty="0"/>
              <a:t>2.	Tampering</a:t>
            </a:r>
          </a:p>
          <a:p>
            <a:r>
              <a:rPr lang="en-US" b="1" i="1" dirty="0"/>
              <a:t>•	Data is modified or corrupted by inserting invalid or repeated events.  Hyperledger Fabric has as well the best of quality encryption like sha-256 or ECDS [15].  These choices are built in to Hyperledger Fabric.  Proper maintenance of the Hyperledger Fabric system should be maintained across all nodes in the network, Operators and Developers should decide which version should always be patched or updated be current according to valid LTS versions.  Be aware data migration may be tricky or impossible, so run all your tests against when updating to a newer major release of Hyperledger Fabric.</a:t>
            </a:r>
          </a:p>
          <a:p>
            <a:endParaRPr lang="en-US" b="1" i="1" dirty="0"/>
          </a:p>
          <a:p>
            <a:r>
              <a:rPr lang="en-US" b="1" i="1" dirty="0"/>
              <a:t>3.	Repudiation</a:t>
            </a:r>
          </a:p>
          <a:p>
            <a:r>
              <a:rPr lang="en-US" b="1" i="1" dirty="0"/>
              <a:t>•	Entity cannot deny who did what. Strict logs should be setup and archived to track events that lead to ledger creation.  This is built into Hyperledger Fabric, but administrators of the network must ensure logs are safely kept on encrypted disk volumes and archived to safe locations.</a:t>
            </a:r>
          </a:p>
          <a:p>
            <a:endParaRPr lang="en-US" b="1" i="1" dirty="0"/>
          </a:p>
          <a:p>
            <a:r>
              <a:rPr lang="en-US" b="1" i="1" dirty="0"/>
              <a:t>4.	Replay attacks</a:t>
            </a:r>
          </a:p>
          <a:p>
            <a:r>
              <a:rPr lang="en-US" b="1" i="1" dirty="0"/>
              <a:t>•	replaying of events will corrupt the blockchain itself.  Hyperledger Fabric uses read/write sets to validate transactions.  A replay of a transaction will fail due to an invalid read set.</a:t>
            </a:r>
          </a:p>
          <a:p>
            <a:endParaRPr lang="en-US" b="1" i="1" dirty="0"/>
          </a:p>
          <a:p>
            <a:r>
              <a:rPr lang="en-US" b="1" i="1" dirty="0"/>
              <a:t>5.	Information disclosure</a:t>
            </a:r>
          </a:p>
          <a:p>
            <a:r>
              <a:rPr lang="en-US" b="1" i="1" dirty="0"/>
              <a:t>•	Sensitive data is exposed either due to intentional breaches or accidental exposure. Hyperledger Fabric has built in TLS for in-transit encryption.  It does not encrypt the data at rest, so either encrypt the data or use encrypted disk volumes.</a:t>
            </a:r>
          </a:p>
          <a:p>
            <a:endParaRPr lang="en-US" b="1" i="1" dirty="0"/>
          </a:p>
          <a:p>
            <a:r>
              <a:rPr lang="en-US" b="1" i="1" dirty="0"/>
              <a:t>6.	Denial of service (DOS)</a:t>
            </a:r>
          </a:p>
          <a:p>
            <a:r>
              <a:rPr lang="en-US" b="1" i="1" dirty="0"/>
              <a:t>•	DOS are malicious attacks that make normal access of the system difficult or impossible.   Network and Node operator should ensure network security to prevent DOS attacks.</a:t>
            </a:r>
          </a:p>
          <a:p>
            <a:endParaRPr lang="en-US" b="1" i="1" dirty="0"/>
          </a:p>
          <a:p>
            <a:endParaRPr lang="en-US" b="1" i="1" dirty="0"/>
          </a:p>
          <a:p>
            <a:r>
              <a:rPr lang="en-US" b="1" i="1" dirty="0"/>
              <a:t>7.	 Elevation of privileges</a:t>
            </a:r>
          </a:p>
          <a:p>
            <a:r>
              <a:rPr lang="en-US" b="1" i="1" dirty="0"/>
              <a:t>•	Gain higher levels of access to system than allowed.  Issued identities cannot upgrade their access without manual review of access.  Hyperledger Fabric deploys and runs all of its components in separate Docker containers. Operators are responsible for enforcing highest level Docker and container security, by limiting access and running </a:t>
            </a:r>
            <a:r>
              <a:rPr lang="en-US" b="1" i="1" dirty="0" err="1"/>
              <a:t>SmartContract</a:t>
            </a:r>
            <a:r>
              <a:rPr lang="en-US" b="1" i="1" dirty="0"/>
              <a:t> containers with the appropriate restrictions.</a:t>
            </a:r>
          </a:p>
          <a:p>
            <a:r>
              <a:rPr lang="en-US" b="1" i="1" dirty="0"/>
              <a:t>8.	Ransomware</a:t>
            </a:r>
          </a:p>
          <a:p>
            <a:r>
              <a:rPr lang="en-US" b="1" i="1" dirty="0"/>
              <a:t>•	Use crypto or other methods to access data off filesystem.  Once again it it the operator’s responsibility to provide adequate virus, trojan as well as ransom ware protection software and to ensure that these cannot access nodes ledgers.</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31005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=need ref here!!</a:t>
            </a:r>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1185950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cs typeface="Times New Roman" panose="02020603050405020304" pitchFamily="18" charset="0"/>
              </a:rPr>
              <a:t>it is hard then to change, update or patch bugs.  This can be alleviated by CI/CD distribution techniques and pipelines, which can expose their own </a:t>
            </a:r>
            <a:r>
              <a:rPr lang="en-US" dirty="0" err="1">
                <a:latin typeface="Calibri" panose="020F0502020204030204" pitchFamily="34" charset="0"/>
                <a:ea typeface="Calibri" panose="020F0502020204030204" pitchFamily="34" charset="0"/>
                <a:cs typeface="Times New Roman" panose="02020603050405020304" pitchFamily="18" charset="0"/>
              </a:rPr>
              <a:t>devops</a:t>
            </a:r>
            <a:r>
              <a:rPr lang="en-US" dirty="0">
                <a:latin typeface="Calibri" panose="020F0502020204030204" pitchFamily="34" charset="0"/>
                <a:ea typeface="Calibri" panose="020F0502020204030204" pitchFamily="34" charset="0"/>
                <a:cs typeface="Times New Roman" panose="02020603050405020304" pitchFamily="18" charset="0"/>
              </a:rPr>
              <a:t>/SRE quality exposing their own vulnerabilities as well.  By encouraging bug bounties as well as </a:t>
            </a:r>
            <a:r>
              <a:rPr lang="en-US" dirty="0" err="1">
                <a:latin typeface="Calibri" panose="020F0502020204030204" pitchFamily="34" charset="0"/>
                <a:ea typeface="Calibri" panose="020F0502020204030204" pitchFamily="34" charset="0"/>
                <a:cs typeface="Times New Roman" panose="02020603050405020304" pitchFamily="18" charset="0"/>
              </a:rPr>
              <a:t>SmartContract</a:t>
            </a:r>
            <a:r>
              <a:rPr lang="en-US" dirty="0">
                <a:latin typeface="Calibri" panose="020F0502020204030204" pitchFamily="34" charset="0"/>
                <a:ea typeface="Calibri" panose="020F0502020204030204" pitchFamily="34" charset="0"/>
                <a:cs typeface="Times New Roman" panose="02020603050405020304" pitchFamily="18" charset="0"/>
              </a:rPr>
              <a:t> penetration testing by external security expert entities like Veracode or </a:t>
            </a:r>
            <a:r>
              <a:rPr lang="en-US" dirty="0" err="1">
                <a:latin typeface="Calibri" panose="020F0502020204030204" pitchFamily="34" charset="0"/>
                <a:ea typeface="Calibri" panose="020F0502020204030204" pitchFamily="34" charset="0"/>
                <a:cs typeface="Times New Roman" panose="02020603050405020304" pitchFamily="18" charset="0"/>
              </a:rPr>
              <a:t>Nettitude</a:t>
            </a:r>
            <a:r>
              <a:rPr lang="en-US" dirty="0">
                <a:latin typeface="Calibri" panose="020F0502020204030204" pitchFamily="34" charset="0"/>
                <a:ea typeface="Calibri" panose="020F0502020204030204" pitchFamily="34" charset="0"/>
                <a:cs typeface="Times New Roman" panose="02020603050405020304" pitchFamily="18" charset="0"/>
              </a:rPr>
              <a:t>[] should add a further layer of security and privacy to the </a:t>
            </a:r>
            <a:r>
              <a:rPr lang="en-US" dirty="0" err="1">
                <a:latin typeface="Calibri" panose="020F0502020204030204" pitchFamily="34" charset="0"/>
                <a:ea typeface="Calibri" panose="020F0502020204030204" pitchFamily="34" charset="0"/>
                <a:cs typeface="Times New Roman" panose="02020603050405020304" pitchFamily="18" charset="0"/>
              </a:rPr>
              <a:t>SmartContracts</a:t>
            </a:r>
            <a:r>
              <a:rPr lang="en-US" dirty="0">
                <a:latin typeface="Calibri" panose="020F0502020204030204" pitchFamily="34" charset="0"/>
                <a:ea typeface="Calibri" panose="020F0502020204030204" pitchFamily="34" charset="0"/>
                <a:cs typeface="Times New Roman" panose="02020603050405020304" pitchFamily="18" charset="0"/>
              </a:rPr>
              <a:t>.  Hyperledger Fabric offers multiple </a:t>
            </a:r>
            <a:r>
              <a:rPr lang="en-US" dirty="0" err="1">
                <a:latin typeface="Calibri" panose="020F0502020204030204" pitchFamily="34" charset="0"/>
                <a:ea typeface="Calibri" panose="020F0502020204030204" pitchFamily="34" charset="0"/>
                <a:cs typeface="Times New Roman" panose="02020603050405020304" pitchFamily="18" charset="0"/>
              </a:rPr>
              <a:t>SmartContract</a:t>
            </a:r>
            <a:r>
              <a:rPr lang="en-US" dirty="0">
                <a:latin typeface="Calibri" panose="020F0502020204030204" pitchFamily="34" charset="0"/>
                <a:ea typeface="Calibri" panose="020F0502020204030204" pitchFamily="34" charset="0"/>
                <a:cs typeface="Times New Roman" panose="02020603050405020304" pitchFamily="18" charset="0"/>
              </a:rPr>
              <a:t> language choices, so be careful on the language you choose to use, rather than use easy to use scripting languages like JavaScript or Typescript, use safer compiled languages like Java or Go.  Also, DSL are showing up like DAML and these are new and do </a:t>
            </a:r>
            <a:r>
              <a:rPr lang="en-US" dirty="0" err="1">
                <a:latin typeface="Calibri" panose="020F0502020204030204" pitchFamily="34" charset="0"/>
                <a:ea typeface="Calibri" panose="020F0502020204030204" pitchFamily="34" charset="0"/>
                <a:cs typeface="Times New Roman" panose="02020603050405020304" pitchFamily="18" charset="0"/>
              </a:rPr>
              <a:t>transpile</a:t>
            </a:r>
            <a:r>
              <a:rPr lang="en-US" dirty="0">
                <a:latin typeface="Calibri" panose="020F0502020204030204" pitchFamily="34" charset="0"/>
                <a:ea typeface="Calibri" panose="020F0502020204030204" pitchFamily="34" charset="0"/>
                <a:cs typeface="Times New Roman" panose="02020603050405020304" pitchFamily="18" charset="0"/>
              </a:rPr>
              <a:t> to compiled code, which may expose vulnerabilities due to leak abstraction or immaturity of the language.  DAML does code generate Rust or </a:t>
            </a:r>
            <a:r>
              <a:rPr lang="en-US" dirty="0" err="1">
                <a:latin typeface="Calibri" panose="020F0502020204030204" pitchFamily="34" charset="0"/>
                <a:ea typeface="Calibri" panose="020F0502020204030204" pitchFamily="34" charset="0"/>
                <a:cs typeface="Times New Roman" panose="02020603050405020304" pitchFamily="18" charset="0"/>
              </a:rPr>
              <a:t>OCaml</a:t>
            </a:r>
            <a:r>
              <a:rPr lang="en-US" dirty="0">
                <a:latin typeface="Calibri" panose="020F0502020204030204" pitchFamily="34" charset="0"/>
                <a:ea typeface="Calibri" panose="020F0502020204030204" pitchFamily="34" charset="0"/>
                <a:cs typeface="Times New Roman" panose="02020603050405020304" pitchFamily="18" charset="0"/>
              </a:rPr>
              <a:t> which is very secure Digital Asset's DAML </a:t>
            </a:r>
            <a:r>
              <a:rPr lang="en-US" dirty="0" err="1">
                <a:latin typeface="Calibri" panose="020F0502020204030204" pitchFamily="34" charset="0"/>
                <a:ea typeface="Calibri" panose="020F0502020204030204" pitchFamily="34" charset="0"/>
                <a:cs typeface="Times New Roman" panose="02020603050405020304" pitchFamily="18" charset="0"/>
              </a:rPr>
              <a:t>SmartContract</a:t>
            </a:r>
            <a:r>
              <a:rPr lang="en-US" dirty="0">
                <a:latin typeface="Calibri" panose="020F0502020204030204" pitchFamily="34" charset="0"/>
                <a:ea typeface="Calibri" panose="020F0502020204030204" pitchFamily="34" charset="0"/>
                <a:cs typeface="Times New Roman" panose="02020603050405020304" pitchFamily="18" charset="0"/>
              </a:rPr>
              <a:t> DSL conforms to extremely secure capabilities and is soon to be supported by Hyperledger Fabric</a:t>
            </a:r>
            <a:r>
              <a:rPr lang="en-US" dirty="0"/>
              <a:t>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1426723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30</a:t>
            </a:fld>
            <a:endParaRPr lang="en-US"/>
          </a:p>
        </p:txBody>
      </p:sp>
    </p:spTree>
    <p:extLst>
      <p:ext uri="{BB962C8B-B14F-4D97-AF65-F5344CB8AC3E}">
        <p14:creationId xmlns:p14="http://schemas.microsoft.com/office/powerpoint/2010/main" val="1055141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firmware virtualization of logical partitions (LPARs)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HLF WRITTEN in GO</a:t>
            </a:r>
          </a:p>
        </p:txBody>
      </p:sp>
      <p:sp>
        <p:nvSpPr>
          <p:cNvPr id="4" name="Slide Number Placeholder 3"/>
          <p:cNvSpPr>
            <a:spLocks noGrp="1"/>
          </p:cNvSpPr>
          <p:nvPr>
            <p:ph type="sldNum" sz="quarter" idx="5"/>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3597556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a:t>
            </a:r>
            <a:r>
              <a:rPr lang="en-US" dirty="0" err="1"/>
              <a:t>lock</a:t>
            </a:r>
            <a:r>
              <a:rPr lang="en-US" b="1" dirty="0" err="1"/>
              <a:t>C</a:t>
            </a:r>
            <a:r>
              <a:rPr lang="en-US" dirty="0" err="1"/>
              <a:t>hain</a:t>
            </a:r>
            <a:r>
              <a:rPr lang="en-US" dirty="0"/>
              <a:t> </a:t>
            </a:r>
            <a:r>
              <a:rPr lang="en-US" b="1" dirty="0"/>
              <a:t>C</a:t>
            </a:r>
            <a:r>
              <a:rPr lang="en-US" dirty="0"/>
              <a:t>ryptographic </a:t>
            </a:r>
            <a:r>
              <a:rPr lang="en-US" b="1" dirty="0"/>
              <a:t>S</a:t>
            </a:r>
            <a:r>
              <a:rPr lang="en-US" dirty="0"/>
              <a:t>ervice </a:t>
            </a:r>
            <a:r>
              <a:rPr lang="en-US" b="1" dirty="0"/>
              <a:t>P</a:t>
            </a:r>
            <a:r>
              <a:rPr lang="en-US" dirty="0"/>
              <a:t>rovider is the package that offers the implementation of cryptographic standards and algorithms.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to encrypt, the invoker of a </a:t>
            </a:r>
            <a:r>
              <a:rPr lang="en-US" sz="1200" dirty="0" err="1"/>
              <a:t>chaincode</a:t>
            </a:r>
            <a:r>
              <a:rPr lang="en-US" sz="1200" dirty="0"/>
              <a:t> passes in a cryptographic key via the transient field. The same key may then be used for subsequent query operations, allowing for proper decryption of the encrypted state values.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14928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Permissioned Blockchains have deviated from Satoshi original concepts of Public  Anonymous Blockchains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security - ACL</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328972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endParaRPr lang="en-US" dirty="0"/>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37</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without revealing that the transactions were sent by the same identity.</a:t>
            </a:r>
            <a:endParaRPr lang="en-US" dirty="0"/>
          </a:p>
          <a:p>
            <a:endParaRPr lang="en-US" dirty="0"/>
          </a:p>
          <a:p>
            <a:endParaRPr lang="en-US" dirty="0"/>
          </a:p>
          <a:p>
            <a:r>
              <a:rPr lang="en-US" dirty="0"/>
              <a:t>Why??? Do this Chatter – things going on</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1513628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securecomputation.org</a:t>
            </a:r>
            <a:r>
              <a:rPr lang="en-US" dirty="0"/>
              <a:t>/docs/ch1-introduction.pdf</a:t>
            </a:r>
          </a:p>
        </p:txBody>
      </p:sp>
      <p:sp>
        <p:nvSpPr>
          <p:cNvPr id="4" name="Slide Number Placeholder 3"/>
          <p:cNvSpPr>
            <a:spLocks noGrp="1"/>
          </p:cNvSpPr>
          <p:nvPr>
            <p:ph type="sldNum" sz="quarter" idx="5"/>
          </p:nvPr>
        </p:nvSpPr>
        <p:spPr/>
        <p:txBody>
          <a:bodyPr/>
          <a:lstStyle/>
          <a:p>
            <a:fld id="{0A7CA97A-0638-E840-8C03-5D0B62C621A0}" type="slidenum">
              <a:rPr lang="en-US" smtClean="0"/>
              <a:t>39</a:t>
            </a:fld>
            <a:endParaRPr lang="en-US"/>
          </a:p>
        </p:txBody>
      </p:sp>
    </p:spTree>
    <p:extLst>
      <p:ext uri="{BB962C8B-B14F-4D97-AF65-F5344CB8AC3E}">
        <p14:creationId xmlns:p14="http://schemas.microsoft.com/office/powerpoint/2010/main" val="369085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41</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42</a:t>
            </a:fld>
            <a:endParaRPr lang="en-US"/>
          </a:p>
        </p:txBody>
      </p:sp>
    </p:spTree>
    <p:extLst>
      <p:ext uri="{BB962C8B-B14F-4D97-AF65-F5344CB8AC3E}">
        <p14:creationId xmlns:p14="http://schemas.microsoft.com/office/powerpoint/2010/main" val="1973037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14899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46</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endParaRPr lang="en-US" b="1" dirty="0"/>
          </a:p>
          <a:p>
            <a:pPr marL="0" marR="0" indent="0" defTabSz="457200" eaLnBrk="1" fontAlgn="auto" latinLnBrk="0" hangingPunct="1">
              <a:lnSpc>
                <a:spcPct val="117999"/>
              </a:lnSpc>
              <a:spcBef>
                <a:spcPts val="0"/>
              </a:spcBef>
              <a:spcAft>
                <a:spcPts val="0"/>
              </a:spcAft>
              <a:buClrTx/>
              <a:buSzTx/>
              <a:buFontTx/>
              <a:buNone/>
              <a:tabLst/>
              <a:defRPr/>
            </a:pPr>
            <a:endParaRPr lang="en-US" b="1" dirty="0"/>
          </a:p>
          <a:p>
            <a:pPr marL="0" marR="0" indent="0" defTabSz="457200" eaLnBrk="1" fontAlgn="auto" latinLnBrk="0" hangingPunct="1">
              <a:lnSpc>
                <a:spcPct val="117999"/>
              </a:lnSpc>
              <a:spcBef>
                <a:spcPts val="0"/>
              </a:spcBef>
              <a:spcAft>
                <a:spcPts val="0"/>
              </a:spcAft>
              <a:buClrTx/>
              <a:buSzTx/>
              <a:buFontTx/>
              <a:buNone/>
              <a:tabLst/>
              <a:defRPr/>
            </a:pPr>
            <a:endParaRPr lang="en-US" b="1" dirty="0"/>
          </a:p>
          <a:p>
            <a:pPr marL="0" marR="0" indent="0" defTabSz="457200" eaLnBrk="1" fontAlgn="auto" latinLnBrk="0" hangingPunct="1">
              <a:lnSpc>
                <a:spcPct val="117999"/>
              </a:lnSpc>
              <a:spcBef>
                <a:spcPts val="0"/>
              </a:spcBef>
              <a:spcAft>
                <a:spcPts val="0"/>
              </a:spcAft>
              <a:buClrTx/>
              <a:buSzTx/>
              <a:buFontTx/>
              <a:buNone/>
              <a:tabLst/>
              <a:defRPr/>
            </a:pPr>
            <a:r>
              <a:rPr lang="en-US" b="1" dirty="0"/>
              <a:t>Hot wallet</a:t>
            </a:r>
            <a:r>
              <a:rPr lang="en-US" dirty="0"/>
              <a:t> refers to any cryptocurrency </a:t>
            </a:r>
            <a:r>
              <a:rPr lang="en-US" b="1" dirty="0"/>
              <a:t>wallet</a:t>
            </a:r>
            <a:r>
              <a:rPr lang="en-US" dirty="0"/>
              <a:t> that is connected to the internet. Generally </a:t>
            </a:r>
            <a:r>
              <a:rPr lang="en-US" b="1" dirty="0"/>
              <a:t>hot wallets</a:t>
            </a:r>
            <a:r>
              <a:rPr lang="en-US" dirty="0"/>
              <a:t> are easier to set up, access, and accept more tokens. But, </a:t>
            </a:r>
            <a:r>
              <a:rPr lang="en-US" b="1" dirty="0"/>
              <a:t>hot wallets</a:t>
            </a:r>
            <a:r>
              <a:rPr lang="en-US" dirty="0"/>
              <a:t> are also more susceptible to hackers, possible regulation, and other technical vulnerabilities</a:t>
            </a:r>
          </a:p>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endParaRPr lang="en-US" dirty="0"/>
          </a:p>
          <a:p>
            <a:pPr marL="0" marR="0" indent="0" defTabSz="457200" eaLnBrk="1" fontAlgn="auto" latinLnBrk="0" hangingPunct="1">
              <a:lnSpc>
                <a:spcPct val="117999"/>
              </a:lnSpc>
              <a:spcBef>
                <a:spcPts val="0"/>
              </a:spcBef>
              <a:spcAft>
                <a:spcPts val="0"/>
              </a:spcAft>
              <a:buClrTx/>
              <a:buSzTx/>
              <a:buFontTx/>
              <a:buNone/>
              <a:tabLst/>
              <a:defRPr/>
            </a:pPr>
            <a:r>
              <a:rPr lang="en-US" dirty="0"/>
              <a:t>http://</a:t>
            </a:r>
            <a:r>
              <a:rPr lang="en-US" dirty="0" err="1"/>
              <a:t>www.idtheftcenter.org</a:t>
            </a:r>
            <a:r>
              <a:rPr lang="en-US" dirty="0"/>
              <a:t>/images/breach/2017Breaches/DataBreachReport_2017.pdf [1]</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www.wired.com</a:t>
            </a:r>
            <a:r>
              <a:rPr lang="en-US" dirty="0"/>
              <a:t>/beyond-the-beyond/2017/07/global-cybercrime-costs-trillion-dollars-maybe-3/ [2]</a:t>
            </a:r>
          </a:p>
          <a:p>
            <a:pPr marL="0" marR="0" indent="0" defTabSz="457200" eaLnBrk="1" fontAlgn="auto" latinLnBrk="0" hangingPunct="1">
              <a:lnSpc>
                <a:spcPct val="117999"/>
              </a:lnSpc>
              <a:spcBef>
                <a:spcPts val="0"/>
              </a:spcBef>
              <a:spcAft>
                <a:spcPts val="0"/>
              </a:spcAft>
              <a:buClrTx/>
              <a:buSzTx/>
              <a:buFontTx/>
              <a:buNone/>
              <a:tabLst/>
              <a:defRPr/>
            </a:pPr>
            <a:r>
              <a:rPr lang="en-US" dirty="0"/>
              <a:t>https://</a:t>
            </a:r>
            <a:r>
              <a:rPr lang="en-US" dirty="0" err="1"/>
              <a:t>www.accenture.com</a:t>
            </a:r>
            <a:r>
              <a:rPr lang="en-US" dirty="0"/>
              <a:t>/_</a:t>
            </a:r>
            <a:r>
              <a:rPr lang="en-US" dirty="0" err="1"/>
              <a:t>acnmedia</a:t>
            </a:r>
            <a:r>
              <a:rPr lang="en-US" dirty="0"/>
              <a:t>/Accenture/Conversion-Assets/</a:t>
            </a:r>
            <a:r>
              <a:rPr lang="en-US" dirty="0" err="1"/>
              <a:t>DotCom</a:t>
            </a:r>
            <a:r>
              <a:rPr lang="en-US" dirty="0"/>
              <a:t>/Documents/Global/PDF/Dualpub_9/Accenture-Future-Identity-</a:t>
            </a:r>
            <a:r>
              <a:rPr lang="en-US" dirty="0" err="1"/>
              <a:t>Banking.pdf</a:t>
            </a:r>
            <a:r>
              <a:rPr lang="en-US" dirty="0"/>
              <a:t> [3]</a:t>
            </a:r>
          </a:p>
        </p:txBody>
      </p:sp>
    </p:spTree>
    <p:extLst>
      <p:ext uri="{BB962C8B-B14F-4D97-AF65-F5344CB8AC3E}">
        <p14:creationId xmlns:p14="http://schemas.microsoft.com/office/powerpoint/2010/main" val="2558521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“Hyperledger is an open source collaborative effort created to advance cross-industry blockchain technologies. It is a global collaboration, including leaders in finance, banking, Internet of Things, supply chains, manufacturing, and Technology.” </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a:p>
        </p:txBody>
      </p:sp>
    </p:spTree>
    <p:extLst>
      <p:ext uri="{BB962C8B-B14F-4D97-AF65-F5344CB8AC3E}">
        <p14:creationId xmlns:p14="http://schemas.microsoft.com/office/powerpoint/2010/main" val="81471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travelers having endless options for accommodations, a booking alone is not enough to provide a commission to an agency… With blockchain, we’re able to reduce costs and ease burdens for all parties involved by improving transparency, accuracy and efficiencies to enhance the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TradeLens</a:t>
            </a:r>
            <a:r>
              <a:rPr lang="en-US" b="1" dirty="0"/>
              <a:t> blockchain-enabled digital shipping platform continues expansion with addition of major ocean carriers Hapag-Lloyd and Ocean Network Express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hlinkClick r:id="rId3"/>
              </a:rPr>
              <a:t>News Provenance Project</a:t>
            </a:r>
            <a:r>
              <a:rPr lang="en-US" dirty="0"/>
              <a:t> explains how the storied newspaper’s Research and Development team plans to use Hyperledger Fabric’s </a:t>
            </a:r>
            <a:r>
              <a:rPr lang="en-US" dirty="0">
                <a:hlinkClick r:id="rId4"/>
              </a:rPr>
              <a:t>permissioned blockchain</a:t>
            </a:r>
            <a:r>
              <a:rPr lang="en-US" dirty="0"/>
              <a:t> to authenticate news photographs in partnership with IBM Garage, the tech giant’s accelerator program.</a:t>
            </a:r>
          </a:p>
          <a:p>
            <a:r>
              <a:rPr lang="en-US" dirty="0"/>
              <a:t>The project aims to combat misinformation and adulterated media, which it argues harms small and large publishers alike. “News consumers [who] are deceived and confused…eventually become fatigued and apathetic to news,” the website says.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8</a:t>
            </a:fld>
            <a:endParaRPr lang="en-US"/>
          </a:p>
        </p:txBody>
      </p:sp>
    </p:spTree>
    <p:extLst>
      <p:ext uri="{BB962C8B-B14F-4D97-AF65-F5344CB8AC3E}">
        <p14:creationId xmlns:p14="http://schemas.microsoft.com/office/powerpoint/2010/main" val="3649501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pPr marL="171450" indent="-171450">
              <a:buFont typeface="Arial"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A6272A-E43E-0744-85BD-34B52E51DF94}" type="slidenum">
              <a:rPr lang="en-US" smtClean="0"/>
              <a:pPr/>
              <a:t>9</a:t>
            </a:fld>
            <a:endParaRPr lang="en-US"/>
          </a:p>
        </p:txBody>
      </p:sp>
    </p:spTree>
    <p:extLst>
      <p:ext uri="{BB962C8B-B14F-4D97-AF65-F5344CB8AC3E}">
        <p14:creationId xmlns:p14="http://schemas.microsoft.com/office/powerpoint/2010/main" val="28130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6272A-E43E-0744-85BD-34B52E51DF94}" type="slidenum">
              <a:rPr lang="en-US" smtClean="0"/>
              <a:pPr/>
              <a:t>11</a:t>
            </a:fld>
            <a:endParaRPr lang="en-US"/>
          </a:p>
        </p:txBody>
      </p:sp>
    </p:spTree>
    <p:extLst>
      <p:ext uri="{BB962C8B-B14F-4D97-AF65-F5344CB8AC3E}">
        <p14:creationId xmlns:p14="http://schemas.microsoft.com/office/powerpoint/2010/main" val="336644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Permissioned membership provides a trusted blockchain network, where participants know that all transactions can be detected and traced by authorized regulators and auditors.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dirty="0" err="1"/>
              <a:t>FileSystem</a:t>
            </a:r>
            <a:r>
              <a:rPr lang="en-US" sz="1200" b="1" dirty="0"/>
              <a:t>: </a:t>
            </a:r>
            <a:r>
              <a:rPr lang="en-US" sz="1200" dirty="0"/>
              <a:t>Default – encrypted disks important</a:t>
            </a:r>
          </a:p>
          <a:p>
            <a:r>
              <a:rPr lang="en-US" sz="1200" b="1" dirty="0"/>
              <a:t>Memory: </a:t>
            </a:r>
            <a:r>
              <a:rPr lang="en-US" sz="1200" dirty="0"/>
              <a:t>in app, transient</a:t>
            </a:r>
          </a:p>
          <a:p>
            <a:r>
              <a:rPr lang="en-US" sz="1200" b="1" dirty="0"/>
              <a:t>Hardware Security Module (HSM)</a:t>
            </a:r>
            <a:r>
              <a:rPr lang="en-US" sz="1200" dirty="0"/>
              <a:t>: Best choice. ultra-secure, tamper-proof device stores digital identity 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HSMs can be locally attached to your computer or network accessible. Most HSMs provide the ability to perform on-board encryption - the private key never leave the HSM.</a:t>
            </a:r>
          </a:p>
          <a:p>
            <a:endParaRPr lang="en-US" sz="1200" dirty="0"/>
          </a:p>
          <a:p>
            <a:r>
              <a:rPr lang="en-US" sz="1200" dirty="0"/>
              <a:t> </a:t>
            </a:r>
            <a:r>
              <a:rPr lang="en-US" sz="1200" b="1" dirty="0"/>
              <a:t>CouchDB : Rare </a:t>
            </a:r>
            <a:r>
              <a:rPr lang="en-US" sz="1200" dirty="0"/>
              <a:t>– helpful backup but vulnerable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2702125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511D3-1186-624B-96FF-488F88F24460}"/>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 y="-1"/>
            <a:ext cx="12257024" cy="6858001"/>
          </a:xfrm>
          <a:prstGeom prst="rect">
            <a:avLst/>
          </a:prstGeom>
        </p:spPr>
      </p:pic>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a:solidFill>
                <a:schemeClr val="accent3"/>
              </a:solidFill>
            </a:endParaRPr>
          </a:p>
        </p:txBody>
      </p:sp>
    </p:spTree>
    <p:extLst>
      <p:ext uri="{BB962C8B-B14F-4D97-AF65-F5344CB8AC3E}">
        <p14:creationId xmlns:p14="http://schemas.microsoft.com/office/powerpoint/2010/main" val="148156101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ullets">
    <p:spTree>
      <p:nvGrpSpPr>
        <p:cNvPr id="1" name=""/>
        <p:cNvGrpSpPr/>
        <p:nvPr/>
      </p:nvGrpSpPr>
      <p:grpSpPr>
        <a:xfrm>
          <a:off x="0" y="0"/>
          <a:ext cx="0" cy="0"/>
          <a:chOff x="0" y="0"/>
          <a:chExt cx="0" cy="0"/>
        </a:xfrm>
      </p:grpSpPr>
      <p:sp>
        <p:nvSpPr>
          <p:cNvPr id="36" name="Shape 36"/>
          <p:cNvSpPr>
            <a:spLocks noGrp="1"/>
          </p:cNvSpPr>
          <p:nvPr>
            <p:ph type="body" sz="half" idx="1" hasCustomPrompt="1"/>
          </p:nvPr>
        </p:nvSpPr>
        <p:spPr>
          <a:xfrm>
            <a:off x="342900" y="1264856"/>
            <a:ext cx="11413984" cy="1973659"/>
          </a:xfrm>
          <a:prstGeom prst="rect">
            <a:avLst/>
          </a:prstGeom>
        </p:spPr>
        <p:txBody>
          <a:bodyPr anchor="t"/>
          <a:lstStyle>
            <a:lvl1pPr marL="0" indent="0" algn="l">
              <a:spcBef>
                <a:spcPts val="500"/>
              </a:spcBef>
              <a:buSzPct val="75000"/>
              <a:buNone/>
              <a:defRPr sz="2351" b="0" i="0">
                <a:latin typeface="Arial Regular"/>
                <a:ea typeface="Arial Regular"/>
                <a:cs typeface="Arial Regular"/>
              </a:defRPr>
            </a:lvl1pPr>
            <a:lvl2pPr marL="603236" indent="-285744" algn="l">
              <a:spcBef>
                <a:spcPts val="500"/>
              </a:spcBef>
              <a:buSzPct val="75000"/>
              <a:buChar char="•"/>
              <a:defRPr sz="2251" b="0" i="0">
                <a:latin typeface="Arial Regular"/>
                <a:ea typeface="Arial Regular"/>
                <a:cs typeface="Arial Regular"/>
              </a:defRPr>
            </a:lvl2pPr>
            <a:lvl3pPr marL="888978" indent="-253994" algn="l">
              <a:spcBef>
                <a:spcPts val="500"/>
              </a:spcBef>
              <a:buSzPct val="75000"/>
              <a:buChar char="•"/>
              <a:defRPr sz="2000" b="0" i="0">
                <a:latin typeface="Arial Regular"/>
                <a:ea typeface="Arial Regular"/>
                <a:cs typeface="Arial Regular"/>
              </a:defRPr>
            </a:lvl3pPr>
            <a:lvl4pPr marL="1181070" indent="-228594" algn="l">
              <a:spcBef>
                <a:spcPts val="500"/>
              </a:spcBef>
              <a:buSzPct val="75000"/>
              <a:buChar char="➡"/>
              <a:defRPr sz="1851" b="0" i="0">
                <a:latin typeface="Arial Regular"/>
                <a:ea typeface="Arial Regular"/>
                <a:cs typeface="Arial Regular"/>
              </a:defRPr>
            </a:lvl4pPr>
            <a:lvl5pPr marL="1492213" indent="-222245" algn="l">
              <a:spcBef>
                <a:spcPts val="500"/>
              </a:spcBef>
              <a:buSzPct val="75000"/>
              <a:buChar char="❖"/>
              <a:defRPr sz="1751"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body" sz="quarter" idx="13" hasCustomPrompt="1"/>
          </p:nvPr>
        </p:nvSpPr>
        <p:spPr>
          <a:xfrm>
            <a:off x="342900" y="536174"/>
            <a:ext cx="11413984" cy="430887"/>
          </a:xfrm>
          <a:prstGeom prst="rect">
            <a:avLst/>
          </a:prstGeom>
        </p:spPr>
        <p:txBody>
          <a:bodyPr wrap="square" anchor="t">
            <a:spAutoFit/>
          </a:bodyPr>
          <a:lstStyle>
            <a:lvl1pPr algn="l">
              <a:defRPr sz="2800" b="0" i="0">
                <a:latin typeface="Arial Regular"/>
                <a:ea typeface="Arial Regular"/>
                <a:cs typeface="Arial Regular"/>
              </a:defRPr>
            </a:lvl1pPr>
          </a:lstStyle>
          <a:p>
            <a:pPr algn="l">
              <a:defRPr sz="5300"/>
            </a:pPr>
            <a:r>
              <a:rPr lang="en-US" sz="2800" b="1" dirty="0">
                <a:latin typeface="IBM Plex Sans" charset="0"/>
                <a:ea typeface="IBM Plex Sans" charset="0"/>
                <a:cs typeface="IBM Plex Sans" charset="0"/>
              </a:rPr>
              <a:t>Title</a:t>
            </a:r>
            <a:endParaRPr dirty="0"/>
          </a:p>
        </p:txBody>
      </p:sp>
      <p:pic>
        <p:nvPicPr>
          <p:cNvPr id="38" name="image.png"/>
          <p:cNvPicPr>
            <a:picLocks noChangeAspect="1"/>
          </p:cNvPicPr>
          <p:nvPr/>
        </p:nvPicPr>
        <p:blipFill>
          <a:blip r:embed="rId2"/>
          <a:stretch>
            <a:fillRect/>
          </a:stretch>
        </p:blipFill>
        <p:spPr>
          <a:xfrm>
            <a:off x="11177834" y="144368"/>
            <a:ext cx="775807" cy="294160"/>
          </a:xfrm>
          <a:prstGeom prst="rect">
            <a:avLst/>
          </a:prstGeom>
          <a:ln w="12700">
            <a:miter lim="400000"/>
          </a:ln>
        </p:spPr>
      </p:pic>
      <p:sp>
        <p:nvSpPr>
          <p:cNvPr id="39" name="Shape 39"/>
          <p:cNvSpPr/>
          <p:nvPr/>
        </p:nvSpPr>
        <p:spPr>
          <a:xfrm>
            <a:off x="188039" y="6576267"/>
            <a:ext cx="11815923" cy="205184"/>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p>
            <a:pPr algn="l">
              <a:defRPr sz="2000"/>
            </a:pPr>
            <a:r>
              <a:rPr sz="1000" dirty="0">
                <a:solidFill>
                  <a:srgbClr val="777777"/>
                </a:solidFill>
              </a:rPr>
              <a:t>©</a:t>
            </a:r>
            <a:r>
              <a:rPr lang="en-GB" sz="1000" dirty="0">
                <a:solidFill>
                  <a:srgbClr val="777777"/>
                </a:solidFill>
              </a:rPr>
              <a:t> 2018</a:t>
            </a:r>
            <a:r>
              <a:rPr sz="1000" dirty="0">
                <a:solidFill>
                  <a:srgbClr val="777777"/>
                </a:solidFill>
              </a:rPr>
              <a:t> IBM </a:t>
            </a:r>
            <a:r>
              <a:rPr lang="en-GB" sz="1000" dirty="0">
                <a:solidFill>
                  <a:srgbClr val="777777"/>
                </a:solidFill>
              </a:rPr>
              <a:t>Corporation</a:t>
            </a:r>
            <a:endParaRPr sz="1000" dirty="0">
              <a:solidFill>
                <a:srgbClr val="777777"/>
              </a:solidFill>
            </a:endParaRPr>
          </a:p>
        </p:txBody>
      </p:sp>
      <p:sp>
        <p:nvSpPr>
          <p:cNvPr id="40" name="Shape 40"/>
          <p:cNvSpPr>
            <a:spLocks noGrp="1"/>
          </p:cNvSpPr>
          <p:nvPr>
            <p:ph type="sldNum" sz="quarter" idx="2"/>
          </p:nvPr>
        </p:nvSpPr>
        <p:spPr>
          <a:xfrm>
            <a:off x="11756886" y="6577259"/>
            <a:ext cx="198375" cy="203200"/>
          </a:xfrm>
          <a:prstGeom prst="rect">
            <a:avLst/>
          </a:prstGeom>
        </p:spPr>
        <p:txBody>
          <a:bodyPr/>
          <a:lstStyle>
            <a:lvl1pPr>
              <a:defRPr sz="1000"/>
            </a:lvl1pPr>
          </a:lstStyle>
          <a:p>
            <a:fld id="{86CB4B4D-7CA3-9044-876B-883B54F8677D}" type="slidenum">
              <a:t>‹#›</a:t>
            </a:fld>
            <a:endParaRPr/>
          </a:p>
        </p:txBody>
      </p:sp>
    </p:spTree>
    <p:extLst>
      <p:ext uri="{BB962C8B-B14F-4D97-AF65-F5344CB8AC3E}">
        <p14:creationId xmlns:p14="http://schemas.microsoft.com/office/powerpoint/2010/main" val="403129411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5" y="2282835"/>
            <a:ext cx="1719643" cy="701463"/>
          </a:xfrm>
          <a:prstGeom prst="rect">
            <a:avLst/>
          </a:prstGeom>
        </p:spPr>
      </p:pic>
      <p:sp>
        <p:nvSpPr>
          <p:cNvPr id="4" name="TextBox 3"/>
          <p:cNvSpPr txBox="1"/>
          <p:nvPr userDrawn="1"/>
        </p:nvSpPr>
        <p:spPr>
          <a:xfrm>
            <a:off x="2504888" y="3227497"/>
            <a:ext cx="7193101" cy="15281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333" b="0" i="0">
                <a:solidFill>
                  <a:schemeClr val="bg1"/>
                </a:solidFill>
                <a:latin typeface="Arial"/>
                <a:ea typeface="Arial" charset="0"/>
                <a:cs typeface="Aria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990937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2.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1.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ags" Target="../tags/tag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8">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7"/>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 id="2147483762" r:id="rId23"/>
    <p:sldLayoutId id="2147483763" r:id="rId24"/>
    <p:sldLayoutId id="2147483764" r:id="rId25"/>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6.png"/><Relationship Id="rId2" Type="http://schemas.openxmlformats.org/officeDocument/2006/relationships/slideLayout" Target="../slideLayouts/slideLayout20.xml"/><Relationship Id="rId1" Type="http://schemas.openxmlformats.org/officeDocument/2006/relationships/tags" Target="../tags/tag47.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hyperlink" Target="https://bit.ly/2xf0PvK"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41.png"/><Relationship Id="rId16" Type="http://schemas.openxmlformats.org/officeDocument/2006/relationships/image" Target="../media/image53.png"/><Relationship Id="rId1" Type="http://schemas.openxmlformats.org/officeDocument/2006/relationships/slideLayout" Target="../slideLayouts/slideLayout45.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33.png"/><Relationship Id="rId19" Type="http://schemas.openxmlformats.org/officeDocument/2006/relationships/image" Target="../media/image56.png"/><Relationship Id="rId4" Type="http://schemas.openxmlformats.org/officeDocument/2006/relationships/image" Target="../media/image27.png"/><Relationship Id="rId9" Type="http://schemas.openxmlformats.org/officeDocument/2006/relationships/image" Target="../media/image47.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Yao%27s_Millionaires%27_Problem" TargetMode="External"/><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8" Type="http://schemas.openxmlformats.org/officeDocument/2006/relationships/hyperlink" Target="https://searchsecurity.techtarget.com/news/252460033/Chris-Wysopal-talks-blockchain-hype-and-realistic-uses" TargetMode="External"/><Relationship Id="rId3" Type="http://schemas.openxmlformats.org/officeDocument/2006/relationships/hyperlink" Target="https://developer.ibm.com/" TargetMode="External"/><Relationship Id="rId7" Type="http://schemas.openxmlformats.org/officeDocument/2006/relationships/hyperlink" Target="https://www.hyperledger.org/blog/2018/02/07/hyperledger-fabric-1-0-release-process"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ibm.com/cloud/sysdig" TargetMode="External"/><Relationship Id="rId5" Type="http://schemas.openxmlformats.org/officeDocument/2006/relationships/hyperlink" Target="https://developer.ibm.com/patterns/storing-private-data-off-chain-using-blockchain-think-healthcare-use-case" TargetMode="External"/><Relationship Id="rId4" Type="http://schemas.openxmlformats.org/officeDocument/2006/relationships/hyperlink" Target="https://developer.ibm.com/patterns/build-first-private-blockchain-network-interplanetary-file-syste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skcript.com/svr/consensus-hyperledger-fabric/" TargetMode="External"/><Relationship Id="rId2" Type="http://schemas.openxmlformats.org/officeDocument/2006/relationships/hyperlink" Target="https://medium.com/luxtag-live-tokenized-assets-on-blockchain/private-vs-public-blockchain-what-are-the-major-differences-d92a504f3a4a" TargetMode="External"/><Relationship Id="rId1" Type="http://schemas.openxmlformats.org/officeDocument/2006/relationships/slideLayout" Target="../slideLayouts/slideLayout43.xml"/><Relationship Id="rId4" Type="http://schemas.openxmlformats.org/officeDocument/2006/relationships/hyperlink" Target="https://www.skcript.com/svr/end-to-end-encryption-hyperledger-fabric/"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ibm.biz/BdznyC" TargetMode="External"/><Relationship Id="rId2" Type="http://schemas.openxmlformats.org/officeDocument/2006/relationships/notesSlide" Target="../notesSlides/notesSlide38.xml"/><Relationship Id="rId1" Type="http://schemas.openxmlformats.org/officeDocument/2006/relationships/slideLayout" Target="../slideLayouts/slideLayout44.xml"/><Relationship Id="rId6" Type="http://schemas.openxmlformats.org/officeDocument/2006/relationships/hyperlink" Target="https://www.vtcodecamp.org/" TargetMode="External"/><Relationship Id="rId5" Type="http://schemas.openxmlformats.org/officeDocument/2006/relationships/hyperlink" Target="https://www.meetup.com/ibmcodenyc/events/264129041" TargetMode="External"/><Relationship Id="rId4" Type="http://schemas.openxmlformats.org/officeDocument/2006/relationships/hyperlink" Target="https://www.meetup.com/ibmcodenyc/events/263684543/"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1" Type="http://schemas.openxmlformats.org/officeDocument/2006/relationships/slideLayout" Target="../slideLayouts/slideLayout4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FC3995-7BB8-B448-A7C6-D67056FDE0BA}"/>
              </a:ext>
            </a:extLst>
          </p:cNvPr>
          <p:cNvSpPr/>
          <p:nvPr/>
        </p:nvSpPr>
        <p:spPr>
          <a:xfrm>
            <a:off x="133344" y="6297008"/>
            <a:ext cx="1336775" cy="321179"/>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32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2833114"/>
            <a:ext cx="8930640" cy="1051786"/>
          </a:xfrm>
        </p:spPr>
        <p:txBody>
          <a:bodyPr/>
          <a:lstStyle/>
          <a:p>
            <a:endParaRPr lang="en-US" sz="1800" b="1" dirty="0"/>
          </a:p>
          <a:p>
            <a:r>
              <a:rPr lang="en-US" sz="1800" b="1" dirty="0"/>
              <a:t>Grant Steinfeld </a:t>
            </a:r>
            <a:r>
              <a:rPr lang="en-US" sz="1800" b="1" baseline="30000" dirty="0"/>
              <a:t> </a:t>
            </a:r>
            <a:r>
              <a:rPr lang="en-US" sz="1800" dirty="0"/>
              <a:t>IBM Developer Advocate – Blockchain and JVM</a:t>
            </a:r>
          </a:p>
          <a:p>
            <a:br>
              <a:rPr lang="en-US" sz="1800" dirty="0"/>
            </a:br>
            <a:r>
              <a:rPr lang="en-US" sz="4400" dirty="0"/>
              <a:t>@</a:t>
            </a:r>
            <a:r>
              <a:rPr lang="en-US" sz="4400" dirty="0" err="1"/>
              <a:t>gsteinfeld</a:t>
            </a:r>
            <a:r>
              <a:rPr lang="en-US" sz="4400" dirty="0"/>
              <a:t> </a:t>
            </a:r>
          </a:p>
          <a:p>
            <a:pPr>
              <a:lnSpc>
                <a:spcPct val="150000"/>
              </a:lnSpc>
            </a:pPr>
            <a:r>
              <a:rPr lang="en-US" sz="1800" dirty="0"/>
              <a:t> </a:t>
            </a:r>
            <a:br>
              <a:rPr lang="en-US" sz="1800" dirty="0"/>
            </a:br>
            <a:r>
              <a:rPr lang="en-US" sz="1800" dirty="0"/>
              <a:t>				</a:t>
            </a:r>
            <a:r>
              <a:rPr lang="en-US" sz="4400" dirty="0">
                <a:solidFill>
                  <a:schemeClr val="accent3"/>
                </a:solidFill>
                <a:latin typeface="IBM Plex Sans" charset="0"/>
                <a:hlinkClick r:id="rId4"/>
              </a:rPr>
              <a:t>https://bit.ly/2xf0PvK</a:t>
            </a:r>
            <a:endParaRPr lang="en-US" sz="4400" dirty="0"/>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3139239"/>
            <a:ext cx="11873753" cy="1750181"/>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47918" y="2334719"/>
            <a:ext cx="3564229" cy="707886"/>
          </a:xfrm>
          <a:prstGeom prst="rect">
            <a:avLst/>
          </a:prstGeom>
          <a:noFill/>
        </p:spPr>
        <p:txBody>
          <a:bodyPr wrap="square" rtlCol="0">
            <a:spAutoFit/>
          </a:bodyPr>
          <a:lstStyle/>
          <a:p>
            <a:r>
              <a:rPr lang="en-US" sz="4000" dirty="0">
                <a:solidFill>
                  <a:schemeClr val="accent1"/>
                </a:solidFill>
              </a:rPr>
              <a:t>Presentation</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5"/>
          <a:stretch>
            <a:fillRect/>
          </a:stretch>
        </p:blipFill>
        <p:spPr>
          <a:xfrm>
            <a:off x="8465635" y="3536333"/>
            <a:ext cx="2329712" cy="649867"/>
          </a:xfrm>
          <a:prstGeom prst="rect">
            <a:avLst/>
          </a:prstGeom>
        </p:spPr>
      </p:pic>
      <p:pic>
        <p:nvPicPr>
          <p:cNvPr id="8" name="Picture 7">
            <a:extLst>
              <a:ext uri="{FF2B5EF4-FFF2-40B4-BE49-F238E27FC236}">
                <a16:creationId xmlns:a16="http://schemas.microsoft.com/office/drawing/2014/main" id="{B4F4CF38-2A43-B54A-B897-316BB0911F72}"/>
              </a:ext>
            </a:extLst>
          </p:cNvPr>
          <p:cNvPicPr>
            <a:picLocks noChangeAspect="1"/>
          </p:cNvPicPr>
          <p:nvPr/>
        </p:nvPicPr>
        <p:blipFill>
          <a:blip r:embed="rId6"/>
          <a:stretch>
            <a:fillRect/>
          </a:stretch>
        </p:blipFill>
        <p:spPr>
          <a:xfrm>
            <a:off x="1352738" y="5573159"/>
            <a:ext cx="901700" cy="901700"/>
          </a:xfrm>
          <a:prstGeom prst="rect">
            <a:avLst/>
          </a:prstGeom>
        </p:spPr>
      </p:pic>
      <p:pic>
        <p:nvPicPr>
          <p:cNvPr id="14" name="Picture 13">
            <a:extLst>
              <a:ext uri="{FF2B5EF4-FFF2-40B4-BE49-F238E27FC236}">
                <a16:creationId xmlns:a16="http://schemas.microsoft.com/office/drawing/2014/main" id="{EBE4F820-378C-1347-B2C5-DDF197ACF7DF}"/>
              </a:ext>
            </a:extLst>
          </p:cNvPr>
          <p:cNvPicPr>
            <a:picLocks noChangeAspect="1"/>
          </p:cNvPicPr>
          <p:nvPr/>
        </p:nvPicPr>
        <p:blipFill>
          <a:blip r:embed="rId7"/>
          <a:stretch>
            <a:fillRect/>
          </a:stretch>
        </p:blipFill>
        <p:spPr>
          <a:xfrm>
            <a:off x="9859188" y="1134654"/>
            <a:ext cx="1872319" cy="1086730"/>
          </a:xfrm>
          <a:prstGeom prst="rect">
            <a:avLst/>
          </a:prstGeom>
        </p:spPr>
      </p:pic>
      <p:sp>
        <p:nvSpPr>
          <p:cNvPr id="9" name="TextBox 8">
            <a:extLst>
              <a:ext uri="{FF2B5EF4-FFF2-40B4-BE49-F238E27FC236}">
                <a16:creationId xmlns:a16="http://schemas.microsoft.com/office/drawing/2014/main" id="{39FBD887-0E35-9744-BFDD-A535E06D2C9B}"/>
              </a:ext>
            </a:extLst>
          </p:cNvPr>
          <p:cNvSpPr txBox="1"/>
          <p:nvPr/>
        </p:nvSpPr>
        <p:spPr>
          <a:xfrm>
            <a:off x="189149" y="4869939"/>
            <a:ext cx="8552341" cy="584775"/>
          </a:xfrm>
          <a:prstGeom prst="rect">
            <a:avLst/>
          </a:prstGeom>
          <a:noFill/>
        </p:spPr>
        <p:txBody>
          <a:bodyPr wrap="none" rtlCol="0">
            <a:spAutoFit/>
          </a:bodyPr>
          <a:lstStyle/>
          <a:p>
            <a:r>
              <a:rPr lang="en-US" sz="3200" dirty="0">
                <a:solidFill>
                  <a:schemeClr val="bg2"/>
                </a:solidFill>
                <a:cs typeface="Arial" charset="0"/>
              </a:rPr>
              <a:t>https://</a:t>
            </a:r>
            <a:r>
              <a:rPr lang="en-US" sz="3200" dirty="0" err="1">
                <a:solidFill>
                  <a:schemeClr val="bg2"/>
                </a:solidFill>
                <a:cs typeface="Arial" charset="0"/>
              </a:rPr>
              <a:t>www.linkedin.com</a:t>
            </a:r>
            <a:r>
              <a:rPr lang="en-US" sz="3200" dirty="0">
                <a:solidFill>
                  <a:schemeClr val="bg2"/>
                </a:solidFill>
                <a:cs typeface="Arial" charset="0"/>
              </a:rPr>
              <a:t>/in/grant-</a:t>
            </a:r>
            <a:r>
              <a:rPr lang="en-US" sz="3200" dirty="0" err="1">
                <a:solidFill>
                  <a:schemeClr val="bg2"/>
                </a:solidFill>
                <a:cs typeface="Arial" charset="0"/>
              </a:rPr>
              <a:t>steinfeld</a:t>
            </a:r>
            <a:r>
              <a:rPr lang="en-US" sz="3200" dirty="0">
                <a:solidFill>
                  <a:schemeClr val="tx2"/>
                </a:solidFill>
              </a:rPr>
              <a:t>/</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3B80AA-CF78-4A9D-AB18-752FE51F6CF4}"/>
              </a:ext>
            </a:extLst>
          </p:cNvPr>
          <p:cNvSpPr>
            <a:spLocks noGrp="1"/>
          </p:cNvSpPr>
          <p:nvPr>
            <p:ph type="body" sz="quarter" idx="13"/>
          </p:nvPr>
        </p:nvSpPr>
        <p:spPr>
          <a:xfrm>
            <a:off x="167639" y="192619"/>
            <a:ext cx="11241076" cy="649904"/>
          </a:xfrm>
        </p:spPr>
        <p:txBody>
          <a:bodyPr>
            <a:noAutofit/>
          </a:bodyPr>
          <a:lstStyle/>
          <a:p>
            <a:r>
              <a:rPr lang="en-US" dirty="0">
                <a:solidFill>
                  <a:schemeClr val="bg1"/>
                </a:solidFill>
              </a:rPr>
              <a:t>The </a:t>
            </a:r>
            <a:r>
              <a:rPr lang="en-US" dirty="0" err="1">
                <a:solidFill>
                  <a:schemeClr val="bg1"/>
                </a:solidFill>
              </a:rPr>
              <a:t>TradeLens</a:t>
            </a:r>
            <a:r>
              <a:rPr lang="en-US" dirty="0">
                <a:solidFill>
                  <a:schemeClr val="bg1"/>
                </a:solidFill>
              </a:rPr>
              <a:t> Platform - Digitizing the global supply chain</a:t>
            </a:r>
          </a:p>
          <a:p>
            <a:endParaRPr lang="en-US" dirty="0">
              <a:solidFill>
                <a:schemeClr val="bg1"/>
              </a:solidFill>
            </a:endParaRPr>
          </a:p>
        </p:txBody>
      </p:sp>
      <p:sp>
        <p:nvSpPr>
          <p:cNvPr id="280" name="Content Placeholder 21">
            <a:extLst>
              <a:ext uri="{FF2B5EF4-FFF2-40B4-BE49-F238E27FC236}">
                <a16:creationId xmlns:a16="http://schemas.microsoft.com/office/drawing/2014/main" id="{282ED248-FAD9-3747-9E59-F5C45CB27818}"/>
              </a:ext>
            </a:extLst>
          </p:cNvPr>
          <p:cNvSpPr txBox="1">
            <a:spLocks/>
          </p:cNvSpPr>
          <p:nvPr/>
        </p:nvSpPr>
        <p:spPr>
          <a:xfrm>
            <a:off x="298028" y="1548967"/>
            <a:ext cx="5892937" cy="460242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b="1" dirty="0"/>
              <a:t>Connects the ecosystem</a:t>
            </a:r>
          </a:p>
          <a:p>
            <a:pPr marL="0" indent="0">
              <a:buNone/>
            </a:pPr>
            <a:r>
              <a:rPr lang="en-GB" sz="2400" dirty="0"/>
              <a:t> </a:t>
            </a:r>
            <a:br>
              <a:rPr lang="en-GB" sz="2400" dirty="0"/>
            </a:br>
            <a:r>
              <a:rPr lang="en-GB" sz="2400" b="1" dirty="0"/>
              <a:t>Drives true information sharing</a:t>
            </a:r>
            <a:r>
              <a:rPr lang="en-GB" sz="2400" dirty="0"/>
              <a:t> </a:t>
            </a:r>
            <a:br>
              <a:rPr lang="en-GB" sz="2400" dirty="0"/>
            </a:br>
            <a:br>
              <a:rPr lang="en-GB" sz="2400" dirty="0"/>
            </a:br>
            <a:r>
              <a:rPr lang="en-GB" sz="2400" b="1" dirty="0"/>
              <a:t>Fosters collaboration and trust</a:t>
            </a:r>
            <a:br>
              <a:rPr lang="en-GB" sz="2400" dirty="0"/>
            </a:br>
            <a:br>
              <a:rPr lang="en-GB" sz="2400" dirty="0"/>
            </a:br>
            <a:r>
              <a:rPr lang="en-GB" sz="2400" b="1" dirty="0"/>
              <a:t>Spurs innovation</a:t>
            </a:r>
          </a:p>
          <a:p>
            <a:pPr marL="0" indent="0">
              <a:buNone/>
            </a:pPr>
            <a:endParaRPr lang="en-GB" sz="2400" b="1" dirty="0"/>
          </a:p>
          <a:p>
            <a:pPr marL="0" indent="0">
              <a:buNone/>
            </a:pPr>
            <a:r>
              <a:rPr lang="en-GB" sz="2400" b="1" dirty="0"/>
              <a:t>Open</a:t>
            </a:r>
            <a:endParaRPr lang="en-GB" sz="2400" dirty="0"/>
          </a:p>
          <a:p>
            <a:pPr marL="0" indent="0">
              <a:buNone/>
            </a:pPr>
            <a:endParaRPr lang="en-GB" sz="2400" dirty="0"/>
          </a:p>
          <a:p>
            <a:pPr marL="0" indent="0">
              <a:buNone/>
            </a:pPr>
            <a:br>
              <a:rPr lang="en-GB" sz="2400" dirty="0"/>
            </a:br>
            <a:endParaRPr lang="en-GB" sz="2400" dirty="0"/>
          </a:p>
        </p:txBody>
      </p:sp>
      <p:grpSp>
        <p:nvGrpSpPr>
          <p:cNvPr id="2" name="Group 1">
            <a:extLst>
              <a:ext uri="{FF2B5EF4-FFF2-40B4-BE49-F238E27FC236}">
                <a16:creationId xmlns:a16="http://schemas.microsoft.com/office/drawing/2014/main" id="{6CE5CAAF-86BE-8544-A944-DB7369317C10}"/>
              </a:ext>
            </a:extLst>
          </p:cNvPr>
          <p:cNvGrpSpPr/>
          <p:nvPr/>
        </p:nvGrpSpPr>
        <p:grpSpPr>
          <a:xfrm>
            <a:off x="5858198" y="1071660"/>
            <a:ext cx="6499657" cy="5229314"/>
            <a:chOff x="4221263" y="862056"/>
            <a:chExt cx="4874743" cy="3921986"/>
          </a:xfrm>
        </p:grpSpPr>
        <p:sp>
          <p:nvSpPr>
            <p:cNvPr id="233" name="Oval 232">
              <a:extLst>
                <a:ext uri="{FF2B5EF4-FFF2-40B4-BE49-F238E27FC236}">
                  <a16:creationId xmlns:a16="http://schemas.microsoft.com/office/drawing/2014/main" id="{4023085B-181F-4443-8148-F32DBA133AB0}"/>
                </a:ext>
              </a:extLst>
            </p:cNvPr>
            <p:cNvSpPr/>
            <p:nvPr/>
          </p:nvSpPr>
          <p:spPr>
            <a:xfrm>
              <a:off x="5139796" y="1345738"/>
              <a:ext cx="3088116" cy="3088116"/>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5D469A2-0FA8-4749-AA11-0E4BBEB1B60F}"/>
                </a:ext>
              </a:extLst>
            </p:cNvPr>
            <p:cNvSpPr/>
            <p:nvPr/>
          </p:nvSpPr>
          <p:spPr>
            <a:xfrm>
              <a:off x="7156839" y="1320892"/>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212E766B-86FF-D240-893F-557C03968C04}"/>
                </a:ext>
              </a:extLst>
            </p:cNvPr>
            <p:cNvSpPr/>
            <p:nvPr/>
          </p:nvSpPr>
          <p:spPr>
            <a:xfrm>
              <a:off x="7689580" y="180159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A6259A3D-38DE-5E42-BA5F-6284CF9D4B87}"/>
                </a:ext>
              </a:extLst>
            </p:cNvPr>
            <p:cNvSpPr/>
            <p:nvPr/>
          </p:nvSpPr>
          <p:spPr>
            <a:xfrm>
              <a:off x="7942477" y="252790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B374AB8-81F5-4042-9115-077DBFC29851}"/>
                </a:ext>
              </a:extLst>
            </p:cNvPr>
            <p:cNvSpPr/>
            <p:nvPr/>
          </p:nvSpPr>
          <p:spPr>
            <a:xfrm>
              <a:off x="7888624" y="321273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4D6E9C88-A78B-2A43-9BAB-C91ABBAC567B}"/>
                </a:ext>
              </a:extLst>
            </p:cNvPr>
            <p:cNvSpPr/>
            <p:nvPr/>
          </p:nvSpPr>
          <p:spPr>
            <a:xfrm>
              <a:off x="7464868" y="38060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75D231D3-37E0-4247-BBE0-5CAD3D8ECBAA}"/>
                </a:ext>
              </a:extLst>
            </p:cNvPr>
            <p:cNvSpPr/>
            <p:nvPr/>
          </p:nvSpPr>
          <p:spPr>
            <a:xfrm>
              <a:off x="6797006" y="4158279"/>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A3133FA-192A-E04B-8A9A-480355D7031B}"/>
                </a:ext>
              </a:extLst>
            </p:cNvPr>
            <p:cNvSpPr/>
            <p:nvPr/>
          </p:nvSpPr>
          <p:spPr>
            <a:xfrm>
              <a:off x="6051469" y="4120060"/>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C1725B0E-43A5-6D4E-8134-1EB2D6CBA14A}"/>
                </a:ext>
              </a:extLst>
            </p:cNvPr>
            <p:cNvSpPr/>
            <p:nvPr/>
          </p:nvSpPr>
          <p:spPr>
            <a:xfrm>
              <a:off x="5390773" y="37993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69605CE6-0A8B-3748-80CE-54B1F0A0960E}"/>
                </a:ext>
              </a:extLst>
            </p:cNvPr>
            <p:cNvSpPr/>
            <p:nvPr/>
          </p:nvSpPr>
          <p:spPr>
            <a:xfrm>
              <a:off x="5048779" y="321566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8F60AE8-F388-1F4F-A735-D11C548186EC}"/>
                </a:ext>
              </a:extLst>
            </p:cNvPr>
            <p:cNvSpPr/>
            <p:nvPr/>
          </p:nvSpPr>
          <p:spPr>
            <a:xfrm>
              <a:off x="4940850" y="252737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A6CA9EA-73B3-5C4F-BFEC-9ECF58C7C468}"/>
                </a:ext>
              </a:extLst>
            </p:cNvPr>
            <p:cNvSpPr/>
            <p:nvPr/>
          </p:nvSpPr>
          <p:spPr>
            <a:xfrm>
              <a:off x="5082657" y="1984611"/>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8BB8C6-F444-5B41-BD6A-409B8556B70F}"/>
                </a:ext>
              </a:extLst>
            </p:cNvPr>
            <p:cNvSpPr/>
            <p:nvPr/>
          </p:nvSpPr>
          <p:spPr>
            <a:xfrm>
              <a:off x="5752921" y="134723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EC625D68-3407-3C43-BDAE-1143F12BDA16}"/>
                </a:ext>
              </a:extLst>
            </p:cNvPr>
            <p:cNvSpPr/>
            <p:nvPr/>
          </p:nvSpPr>
          <p:spPr>
            <a:xfrm>
              <a:off x="6460087" y="116172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C6CE00BA-5E89-104B-A85D-2EC8A790B122}"/>
                </a:ext>
              </a:extLst>
            </p:cNvPr>
            <p:cNvSpPr txBox="1"/>
            <p:nvPr/>
          </p:nvSpPr>
          <p:spPr>
            <a:xfrm>
              <a:off x="6224094" y="862056"/>
              <a:ext cx="933113" cy="161583"/>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8" name="TextBox 247">
              <a:extLst>
                <a:ext uri="{FF2B5EF4-FFF2-40B4-BE49-F238E27FC236}">
                  <a16:creationId xmlns:a16="http://schemas.microsoft.com/office/drawing/2014/main" id="{C98CB1DA-216F-214D-A51F-CB12C8ECA39C}"/>
                </a:ext>
              </a:extLst>
            </p:cNvPr>
            <p:cNvSpPr txBox="1"/>
            <p:nvPr/>
          </p:nvSpPr>
          <p:spPr>
            <a:xfrm>
              <a:off x="7543054" y="1416929"/>
              <a:ext cx="933113" cy="253916"/>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49" name="TextBox 248">
              <a:extLst>
                <a:ext uri="{FF2B5EF4-FFF2-40B4-BE49-F238E27FC236}">
                  <a16:creationId xmlns:a16="http://schemas.microsoft.com/office/drawing/2014/main" id="{B437F200-E6D9-E744-8AEF-D48251824081}"/>
                </a:ext>
              </a:extLst>
            </p:cNvPr>
            <p:cNvSpPr txBox="1"/>
            <p:nvPr/>
          </p:nvSpPr>
          <p:spPr>
            <a:xfrm>
              <a:off x="8031686" y="1875019"/>
              <a:ext cx="812939"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0" name="TextBox 249">
              <a:extLst>
                <a:ext uri="{FF2B5EF4-FFF2-40B4-BE49-F238E27FC236}">
                  <a16:creationId xmlns:a16="http://schemas.microsoft.com/office/drawing/2014/main" id="{D66AACC7-CA58-8544-B5FE-3DB4E0E62887}"/>
                </a:ext>
              </a:extLst>
            </p:cNvPr>
            <p:cNvSpPr txBox="1"/>
            <p:nvPr/>
          </p:nvSpPr>
          <p:spPr>
            <a:xfrm>
              <a:off x="7857347" y="3896337"/>
              <a:ext cx="812939" cy="161583"/>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1" name="TextBox 250">
              <a:extLst>
                <a:ext uri="{FF2B5EF4-FFF2-40B4-BE49-F238E27FC236}">
                  <a16:creationId xmlns:a16="http://schemas.microsoft.com/office/drawing/2014/main" id="{655E5985-1960-A741-862B-B9245623BA9E}"/>
                </a:ext>
              </a:extLst>
            </p:cNvPr>
            <p:cNvSpPr txBox="1"/>
            <p:nvPr/>
          </p:nvSpPr>
          <p:spPr>
            <a:xfrm>
              <a:off x="6560874" y="4530126"/>
              <a:ext cx="887543" cy="253916"/>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2" name="TextBox 251">
              <a:extLst>
                <a:ext uri="{FF2B5EF4-FFF2-40B4-BE49-F238E27FC236}">
                  <a16:creationId xmlns:a16="http://schemas.microsoft.com/office/drawing/2014/main" id="{21BD6AB0-CDD0-EA47-B13E-27B2212458FD}"/>
                </a:ext>
              </a:extLst>
            </p:cNvPr>
            <p:cNvSpPr txBox="1"/>
            <p:nvPr/>
          </p:nvSpPr>
          <p:spPr>
            <a:xfrm>
              <a:off x="5170893" y="4369138"/>
              <a:ext cx="982840" cy="346249"/>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3" name="TextBox 252">
              <a:extLst>
                <a:ext uri="{FF2B5EF4-FFF2-40B4-BE49-F238E27FC236}">
                  <a16:creationId xmlns:a16="http://schemas.microsoft.com/office/drawing/2014/main" id="{B8451285-7F14-734C-893C-8836AA33A86E}"/>
                </a:ext>
              </a:extLst>
            </p:cNvPr>
            <p:cNvSpPr txBox="1"/>
            <p:nvPr/>
          </p:nvSpPr>
          <p:spPr>
            <a:xfrm>
              <a:off x="4645488" y="3960648"/>
              <a:ext cx="791814" cy="253916"/>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4" name="TextBox 253">
              <a:extLst>
                <a:ext uri="{FF2B5EF4-FFF2-40B4-BE49-F238E27FC236}">
                  <a16:creationId xmlns:a16="http://schemas.microsoft.com/office/drawing/2014/main" id="{928207E2-279D-A24C-95D5-9716544F67DE}"/>
                </a:ext>
              </a:extLst>
            </p:cNvPr>
            <p:cNvSpPr txBox="1"/>
            <p:nvPr/>
          </p:nvSpPr>
          <p:spPr>
            <a:xfrm>
              <a:off x="4542648" y="2045602"/>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5" name="TextBox 254">
              <a:extLst>
                <a:ext uri="{FF2B5EF4-FFF2-40B4-BE49-F238E27FC236}">
                  <a16:creationId xmlns:a16="http://schemas.microsoft.com/office/drawing/2014/main" id="{D9B83B6A-5DB5-8A46-8513-C4FB04967C81}"/>
                </a:ext>
              </a:extLst>
            </p:cNvPr>
            <p:cNvSpPr txBox="1"/>
            <p:nvPr/>
          </p:nvSpPr>
          <p:spPr>
            <a:xfrm>
              <a:off x="5160779" y="1384771"/>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56" name="Picture 255">
              <a:extLst>
                <a:ext uri="{FF2B5EF4-FFF2-40B4-BE49-F238E27FC236}">
                  <a16:creationId xmlns:a16="http://schemas.microsoft.com/office/drawing/2014/main" id="{24375CA6-400B-834D-BEED-1F9398777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154" y="3824162"/>
              <a:ext cx="243557" cy="364607"/>
            </a:xfrm>
            <a:prstGeom prst="rect">
              <a:avLst/>
            </a:prstGeom>
          </p:spPr>
        </p:pic>
        <p:pic>
          <p:nvPicPr>
            <p:cNvPr id="257" name="Picture 256">
              <a:extLst>
                <a:ext uri="{FF2B5EF4-FFF2-40B4-BE49-F238E27FC236}">
                  <a16:creationId xmlns:a16="http://schemas.microsoft.com/office/drawing/2014/main" id="{B8658F7A-4434-C042-903D-4E3684F3A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658" y="3814394"/>
              <a:ext cx="222813" cy="333554"/>
            </a:xfrm>
            <a:prstGeom prst="rect">
              <a:avLst/>
            </a:prstGeom>
          </p:spPr>
        </p:pic>
        <p:pic>
          <p:nvPicPr>
            <p:cNvPr id="258" name="Picture 257">
              <a:extLst>
                <a:ext uri="{FF2B5EF4-FFF2-40B4-BE49-F238E27FC236}">
                  <a16:creationId xmlns:a16="http://schemas.microsoft.com/office/drawing/2014/main" id="{499F6D45-263D-3346-B7FD-553349288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757" y="1345488"/>
              <a:ext cx="234848" cy="351569"/>
            </a:xfrm>
            <a:prstGeom prst="rect">
              <a:avLst/>
            </a:prstGeom>
          </p:spPr>
        </p:pic>
        <p:pic>
          <p:nvPicPr>
            <p:cNvPr id="259" name="Picture 258">
              <a:extLst>
                <a:ext uri="{FF2B5EF4-FFF2-40B4-BE49-F238E27FC236}">
                  <a16:creationId xmlns:a16="http://schemas.microsoft.com/office/drawing/2014/main" id="{D69B3105-ED48-6147-AEFB-19BD85734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352" y="4148695"/>
              <a:ext cx="227783" cy="340991"/>
            </a:xfrm>
            <a:prstGeom prst="rect">
              <a:avLst/>
            </a:prstGeom>
          </p:spPr>
        </p:pic>
        <p:pic>
          <p:nvPicPr>
            <p:cNvPr id="260" name="Picture 259">
              <a:extLst>
                <a:ext uri="{FF2B5EF4-FFF2-40B4-BE49-F238E27FC236}">
                  <a16:creationId xmlns:a16="http://schemas.microsoft.com/office/drawing/2014/main" id="{40EAFB62-2FA2-6E41-A229-FD2344A87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6968" y="1808254"/>
              <a:ext cx="260624" cy="390154"/>
            </a:xfrm>
            <a:prstGeom prst="rect">
              <a:avLst/>
            </a:prstGeom>
          </p:spPr>
        </p:pic>
        <p:pic>
          <p:nvPicPr>
            <p:cNvPr id="261" name="Picture 260">
              <a:extLst>
                <a:ext uri="{FF2B5EF4-FFF2-40B4-BE49-F238E27FC236}">
                  <a16:creationId xmlns:a16="http://schemas.microsoft.com/office/drawing/2014/main" id="{A347EA6E-B8DD-7846-B8EC-6F13F903B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708" y="3213201"/>
              <a:ext cx="229373" cy="343372"/>
            </a:xfrm>
            <a:prstGeom prst="rect">
              <a:avLst/>
            </a:prstGeom>
          </p:spPr>
        </p:pic>
        <p:pic>
          <p:nvPicPr>
            <p:cNvPr id="262" name="Picture 261">
              <a:extLst>
                <a:ext uri="{FF2B5EF4-FFF2-40B4-BE49-F238E27FC236}">
                  <a16:creationId xmlns:a16="http://schemas.microsoft.com/office/drawing/2014/main" id="{50727E4D-FBAB-8044-8E4F-9B85AFF9B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8461" y="2543005"/>
              <a:ext cx="229092" cy="342953"/>
            </a:xfrm>
            <a:prstGeom prst="rect">
              <a:avLst/>
            </a:prstGeom>
          </p:spPr>
        </p:pic>
        <p:sp>
          <p:nvSpPr>
            <p:cNvPr id="263" name="Rectangle 262">
              <a:extLst>
                <a:ext uri="{FF2B5EF4-FFF2-40B4-BE49-F238E27FC236}">
                  <a16:creationId xmlns:a16="http://schemas.microsoft.com/office/drawing/2014/main" id="{386B2B52-0002-234F-A58A-C6CB8EAF76B7}"/>
                </a:ext>
              </a:extLst>
            </p:cNvPr>
            <p:cNvSpPr/>
            <p:nvPr/>
          </p:nvSpPr>
          <p:spPr>
            <a:xfrm>
              <a:off x="5438436" y="2674434"/>
              <a:ext cx="2448343" cy="553998"/>
            </a:xfrm>
            <a:prstGeom prst="rect">
              <a:avLst/>
            </a:prstGeom>
            <a:noFill/>
          </p:spPr>
          <p:txBody>
            <a:bodyPr wrap="square">
              <a:spAutoFit/>
            </a:bodyPr>
            <a:lstStyle/>
            <a:p>
              <a:pPr algn="ctr"/>
              <a:r>
                <a:rPr lang="en-US" sz="1400" dirty="0">
                  <a:latin typeface="Impact" charset="0"/>
                  <a:ea typeface="Impact" charset="0"/>
                  <a:cs typeface="Impact" charset="0"/>
                </a:rPr>
                <a:t>THE PLATFORM IS BUILT ON AN OPEN TECHNOLOGY STACK AND IS UNDERPINNED BY BLOCKCHAIN TECHNOLOGY</a:t>
              </a:r>
            </a:p>
          </p:txBody>
        </p:sp>
        <p:pic>
          <p:nvPicPr>
            <p:cNvPr id="264" name="Picture 263">
              <a:extLst>
                <a:ext uri="{FF2B5EF4-FFF2-40B4-BE49-F238E27FC236}">
                  <a16:creationId xmlns:a16="http://schemas.microsoft.com/office/drawing/2014/main" id="{6CFBF295-3202-FC40-A75B-077C0DD15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918" y="3240429"/>
              <a:ext cx="225623" cy="337760"/>
            </a:xfrm>
            <a:prstGeom prst="rect">
              <a:avLst/>
            </a:prstGeom>
          </p:spPr>
        </p:pic>
        <p:pic>
          <p:nvPicPr>
            <p:cNvPr id="265" name="Picture 264">
              <a:extLst>
                <a:ext uri="{FF2B5EF4-FFF2-40B4-BE49-F238E27FC236}">
                  <a16:creationId xmlns:a16="http://schemas.microsoft.com/office/drawing/2014/main" id="{0842E145-0AF9-164A-B322-700BD60A6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8882" y="1345488"/>
              <a:ext cx="217338" cy="325356"/>
            </a:xfrm>
            <a:prstGeom prst="rect">
              <a:avLst/>
            </a:prstGeom>
          </p:spPr>
        </p:pic>
        <p:pic>
          <p:nvPicPr>
            <p:cNvPr id="266" name="Picture 265">
              <a:extLst>
                <a:ext uri="{FF2B5EF4-FFF2-40B4-BE49-F238E27FC236}">
                  <a16:creationId xmlns:a16="http://schemas.microsoft.com/office/drawing/2014/main" id="{C8BCB1C2-90BD-6348-872F-3471D601A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671" y="2551015"/>
              <a:ext cx="246250" cy="368638"/>
            </a:xfrm>
            <a:prstGeom prst="rect">
              <a:avLst/>
            </a:prstGeom>
          </p:spPr>
        </p:pic>
        <p:pic>
          <p:nvPicPr>
            <p:cNvPr id="267" name="Picture 266">
              <a:extLst>
                <a:ext uri="{FF2B5EF4-FFF2-40B4-BE49-F238E27FC236}">
                  <a16:creationId xmlns:a16="http://schemas.microsoft.com/office/drawing/2014/main" id="{E0108D63-2571-9847-A118-F690482E7A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217" y="4273241"/>
              <a:ext cx="164994" cy="246998"/>
            </a:xfrm>
            <a:prstGeom prst="rect">
              <a:avLst/>
            </a:prstGeom>
          </p:spPr>
        </p:pic>
        <p:pic>
          <p:nvPicPr>
            <p:cNvPr id="268" name="Picture 267">
              <a:extLst>
                <a:ext uri="{FF2B5EF4-FFF2-40B4-BE49-F238E27FC236}">
                  <a16:creationId xmlns:a16="http://schemas.microsoft.com/office/drawing/2014/main" id="{8ADEC6B3-C912-EB41-8B61-C6C83E339B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34430" y="4273241"/>
              <a:ext cx="164128" cy="245700"/>
            </a:xfrm>
            <a:prstGeom prst="rect">
              <a:avLst/>
            </a:prstGeom>
          </p:spPr>
        </p:pic>
        <p:grpSp>
          <p:nvGrpSpPr>
            <p:cNvPr id="269" name="Group 268">
              <a:extLst>
                <a:ext uri="{FF2B5EF4-FFF2-40B4-BE49-F238E27FC236}">
                  <a16:creationId xmlns:a16="http://schemas.microsoft.com/office/drawing/2014/main" id="{50042F55-266F-7B46-AAF3-2A154070864E}"/>
                </a:ext>
              </a:extLst>
            </p:cNvPr>
            <p:cNvGrpSpPr/>
            <p:nvPr/>
          </p:nvGrpSpPr>
          <p:grpSpPr>
            <a:xfrm>
              <a:off x="6514644" y="1024544"/>
              <a:ext cx="370571" cy="530724"/>
              <a:chOff x="4655352" y="4959133"/>
              <a:chExt cx="716177" cy="1025695"/>
            </a:xfrm>
          </p:grpSpPr>
          <p:pic>
            <p:nvPicPr>
              <p:cNvPr id="270" name="Picture 269">
                <a:extLst>
                  <a:ext uri="{FF2B5EF4-FFF2-40B4-BE49-F238E27FC236}">
                    <a16:creationId xmlns:a16="http://schemas.microsoft.com/office/drawing/2014/main" id="{A23E1A66-748B-CD40-AC17-C6CEEC731E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34975" y="5480828"/>
                <a:ext cx="336554" cy="503823"/>
              </a:xfrm>
              <a:prstGeom prst="rect">
                <a:avLst/>
              </a:prstGeom>
            </p:spPr>
          </p:pic>
          <p:pic>
            <p:nvPicPr>
              <p:cNvPr id="272" name="Picture 271">
                <a:extLst>
                  <a:ext uri="{FF2B5EF4-FFF2-40B4-BE49-F238E27FC236}">
                    <a16:creationId xmlns:a16="http://schemas.microsoft.com/office/drawing/2014/main" id="{F0B8278C-4796-BF41-99CC-15E8CAC275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42157" y="4959133"/>
                <a:ext cx="336672" cy="504000"/>
              </a:xfrm>
              <a:prstGeom prst="rect">
                <a:avLst/>
              </a:prstGeom>
            </p:spPr>
          </p:pic>
          <p:pic>
            <p:nvPicPr>
              <p:cNvPr id="273" name="Picture 272">
                <a:extLst>
                  <a:ext uri="{FF2B5EF4-FFF2-40B4-BE49-F238E27FC236}">
                    <a16:creationId xmlns:a16="http://schemas.microsoft.com/office/drawing/2014/main" id="{E30D2F38-90FA-ED43-BBE8-F490CCC2E9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5352" y="5480828"/>
                <a:ext cx="336672" cy="504000"/>
              </a:xfrm>
              <a:prstGeom prst="rect">
                <a:avLst/>
              </a:prstGeom>
            </p:spPr>
          </p:pic>
        </p:grpSp>
        <p:pic>
          <p:nvPicPr>
            <p:cNvPr id="274" name="Picture 273">
              <a:extLst>
                <a:ext uri="{FF2B5EF4-FFF2-40B4-BE49-F238E27FC236}">
                  <a16:creationId xmlns:a16="http://schemas.microsoft.com/office/drawing/2014/main" id="{64A50814-F19D-A446-9B64-D893B95849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47778" y="2015307"/>
              <a:ext cx="303722" cy="344780"/>
            </a:xfrm>
            <a:prstGeom prst="rect">
              <a:avLst/>
            </a:prstGeom>
          </p:spPr>
        </p:pic>
        <p:pic>
          <p:nvPicPr>
            <p:cNvPr id="275" name="Picture 274">
              <a:extLst>
                <a:ext uri="{FF2B5EF4-FFF2-40B4-BE49-F238E27FC236}">
                  <a16:creationId xmlns:a16="http://schemas.microsoft.com/office/drawing/2014/main" id="{467506EE-7E7A-BA4E-8721-7CE71359CE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1049" y="2301515"/>
              <a:ext cx="323117" cy="324783"/>
            </a:xfrm>
            <a:prstGeom prst="rect">
              <a:avLst/>
            </a:prstGeom>
          </p:spPr>
        </p:pic>
        <p:sp>
          <p:nvSpPr>
            <p:cNvPr id="281" name="TextBox 280">
              <a:extLst>
                <a:ext uri="{FF2B5EF4-FFF2-40B4-BE49-F238E27FC236}">
                  <a16:creationId xmlns:a16="http://schemas.microsoft.com/office/drawing/2014/main" id="{ECC96421-04E1-7448-A5D9-D2C36C5AB1B1}"/>
                </a:ext>
              </a:extLst>
            </p:cNvPr>
            <p:cNvSpPr txBox="1"/>
            <p:nvPr/>
          </p:nvSpPr>
          <p:spPr>
            <a:xfrm>
              <a:off x="4221263" y="2628002"/>
              <a:ext cx="687678" cy="253916"/>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82" name="TextBox 281">
              <a:extLst>
                <a:ext uri="{FF2B5EF4-FFF2-40B4-BE49-F238E27FC236}">
                  <a16:creationId xmlns:a16="http://schemas.microsoft.com/office/drawing/2014/main" id="{06A517D1-4343-854D-ABC4-7C16C9CCB177}"/>
                </a:ext>
              </a:extLst>
            </p:cNvPr>
            <p:cNvSpPr txBox="1"/>
            <p:nvPr/>
          </p:nvSpPr>
          <p:spPr>
            <a:xfrm>
              <a:off x="4301117" y="3351295"/>
              <a:ext cx="791814" cy="161583"/>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83" name="TextBox 282">
              <a:extLst>
                <a:ext uri="{FF2B5EF4-FFF2-40B4-BE49-F238E27FC236}">
                  <a16:creationId xmlns:a16="http://schemas.microsoft.com/office/drawing/2014/main" id="{B04851C9-54DB-2F43-80E1-6E6B1762279B}"/>
                </a:ext>
              </a:extLst>
            </p:cNvPr>
            <p:cNvSpPr txBox="1"/>
            <p:nvPr/>
          </p:nvSpPr>
          <p:spPr>
            <a:xfrm>
              <a:off x="8331036" y="2593173"/>
              <a:ext cx="673530"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84" name="TextBox 283">
              <a:extLst>
                <a:ext uri="{FF2B5EF4-FFF2-40B4-BE49-F238E27FC236}">
                  <a16:creationId xmlns:a16="http://schemas.microsoft.com/office/drawing/2014/main" id="{00E9290E-4C5A-1A4A-B045-ADBEADBFFC10}"/>
                </a:ext>
              </a:extLst>
            </p:cNvPr>
            <p:cNvSpPr txBox="1"/>
            <p:nvPr/>
          </p:nvSpPr>
          <p:spPr>
            <a:xfrm>
              <a:off x="8317553" y="3212795"/>
              <a:ext cx="778453" cy="438581"/>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grpSp>
      <p:pic>
        <p:nvPicPr>
          <p:cNvPr id="51" name="Picture 50">
            <a:extLst>
              <a:ext uri="{FF2B5EF4-FFF2-40B4-BE49-F238E27FC236}">
                <a16:creationId xmlns:a16="http://schemas.microsoft.com/office/drawing/2014/main" id="{C351C1B8-5298-414C-B0AE-C5069A06AD17}"/>
              </a:ext>
            </a:extLst>
          </p:cNvPr>
          <p:cNvPicPr>
            <a:picLocks noChangeAspect="1"/>
          </p:cNvPicPr>
          <p:nvPr/>
        </p:nvPicPr>
        <p:blipFill>
          <a:blip r:embed="rId19"/>
          <a:stretch>
            <a:fillRect/>
          </a:stretch>
        </p:blipFill>
        <p:spPr>
          <a:xfrm>
            <a:off x="7605121" y="3028225"/>
            <a:ext cx="2952152" cy="1178428"/>
          </a:xfrm>
          <a:prstGeom prst="rect">
            <a:avLst/>
          </a:prstGeom>
        </p:spPr>
      </p:pic>
    </p:spTree>
    <p:extLst>
      <p:ext uri="{BB962C8B-B14F-4D97-AF65-F5344CB8AC3E}">
        <p14:creationId xmlns:p14="http://schemas.microsoft.com/office/powerpoint/2010/main" val="44260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a:extLst>
              <a:ext uri="{FF2B5EF4-FFF2-40B4-BE49-F238E27FC236}">
                <a16:creationId xmlns:a16="http://schemas.microsoft.com/office/drawing/2014/main" id="{009BCF22-FC7B-8145-8EED-09A9BD2DFFBF}"/>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1491920" y="1735139"/>
            <a:ext cx="1756171" cy="1314000"/>
          </a:xfrm>
          <a:prstGeom prst="rect">
            <a:avLst/>
          </a:prstGeom>
        </p:spPr>
      </p:pic>
      <p:pic>
        <p:nvPicPr>
          <p:cNvPr id="154" name="Picture 153">
            <a:extLst>
              <a:ext uri="{FF2B5EF4-FFF2-40B4-BE49-F238E27FC236}">
                <a16:creationId xmlns:a16="http://schemas.microsoft.com/office/drawing/2014/main" id="{ADE2AC11-D00F-314A-8CD1-0376A2A25C19}"/>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6396721" y="1736819"/>
            <a:ext cx="1756207" cy="1314000"/>
          </a:xfrm>
          <a:prstGeom prst="rect">
            <a:avLst/>
          </a:prstGeom>
        </p:spPr>
      </p:pic>
      <p:pic>
        <p:nvPicPr>
          <p:cNvPr id="155" name="Picture 154">
            <a:extLst>
              <a:ext uri="{FF2B5EF4-FFF2-40B4-BE49-F238E27FC236}">
                <a16:creationId xmlns:a16="http://schemas.microsoft.com/office/drawing/2014/main" id="{4BE79986-3208-AF4A-A33E-808572FBA1BF}"/>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93" name="Shared Ledger text">
            <a:extLst>
              <a:ext uri="{FF2B5EF4-FFF2-40B4-BE49-F238E27FC236}">
                <a16:creationId xmlns:a16="http://schemas.microsoft.com/office/drawing/2014/main" id="{41AEF38B-37AB-E344-B765-5D3E0A6A0474}"/>
              </a:ext>
            </a:extLst>
          </p:cNvPr>
          <p:cNvSpPr>
            <a:spLocks noChangeArrowheads="1"/>
          </p:cNvSpPr>
          <p:nvPr/>
        </p:nvSpPr>
        <p:spPr bwMode="auto">
          <a:xfrm>
            <a:off x="1492512" y="3503958"/>
            <a:ext cx="1756171" cy="2846933"/>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Append-only distributed system of record shared across business network</a:t>
            </a:r>
          </a:p>
          <a:p>
            <a:pPr defTabSz="457178">
              <a:spcAft>
                <a:spcPts val="600"/>
              </a:spcAft>
            </a:pPr>
            <a:r>
              <a:rPr lang="en-US" sz="1200" dirty="0"/>
              <a:t>A network of industry participants maintains a distributed, permissioned ledger with copies of document filings, relevant supply chain events, authority approval status, and full audit history; every change results in a new, immutable block</a:t>
            </a:r>
            <a:endParaRPr lang="en-GB" sz="1200" dirty="0"/>
          </a:p>
        </p:txBody>
      </p:sp>
      <p:sp>
        <p:nvSpPr>
          <p:cNvPr id="94" name="Smart Contract text">
            <a:extLst>
              <a:ext uri="{FF2B5EF4-FFF2-40B4-BE49-F238E27FC236}">
                <a16:creationId xmlns:a16="http://schemas.microsoft.com/office/drawing/2014/main" id="{3D13FDCF-0E21-D543-B6AD-A760E9B6C8DD}"/>
              </a:ext>
            </a:extLst>
          </p:cNvPr>
          <p:cNvSpPr>
            <a:spLocks noChangeArrowheads="1"/>
          </p:cNvSpPr>
          <p:nvPr/>
        </p:nvSpPr>
        <p:spPr bwMode="auto">
          <a:xfrm>
            <a:off x="3950907" y="3503958"/>
            <a:ext cx="1883924" cy="2662267"/>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Shared business logic governing what transactions may be written to the ledger</a:t>
            </a:r>
          </a:p>
          <a:p>
            <a:pPr defTabSz="457178">
              <a:spcAft>
                <a:spcPts val="600"/>
              </a:spcAft>
            </a:pPr>
            <a:r>
              <a:rPr lang="en-US" sz="1200" dirty="0"/>
              <a:t>Cross-organizational business processes, such as import and export clearance, are pre-programmed and built into Blockchain and distributed to and executed on the network, preventing any member from changing the business logic</a:t>
            </a:r>
            <a:endParaRPr lang="en-GB" sz="1200" dirty="0"/>
          </a:p>
        </p:txBody>
      </p:sp>
      <p:sp>
        <p:nvSpPr>
          <p:cNvPr id="95" name="Privacy text">
            <a:extLst>
              <a:ext uri="{FF2B5EF4-FFF2-40B4-BE49-F238E27FC236}">
                <a16:creationId xmlns:a16="http://schemas.microsoft.com/office/drawing/2014/main" id="{73C8D33C-3BD0-1C4A-B6B0-CE939BF8F020}"/>
              </a:ext>
            </a:extLst>
          </p:cNvPr>
          <p:cNvSpPr>
            <a:spLocks noChangeArrowheads="1"/>
          </p:cNvSpPr>
          <p:nvPr/>
        </p:nvSpPr>
        <p:spPr bwMode="auto">
          <a:xfrm>
            <a:off x="6405128" y="3503960"/>
            <a:ext cx="1888131" cy="2108269"/>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Ensuring appropriate visibility; transactions are secure, authenticated and verifiable</a:t>
            </a:r>
          </a:p>
          <a:p>
            <a:pPr defTabSz="457178">
              <a:spcAft>
                <a:spcPts val="600"/>
              </a:spcAft>
            </a:pPr>
            <a:r>
              <a:rPr lang="en-GB" sz="1200" dirty="0"/>
              <a:t>Cryptography enables permissioned access so only the parties participating in a </a:t>
            </a:r>
            <a:br>
              <a:rPr lang="en-GB" sz="1200" dirty="0"/>
            </a:br>
            <a:r>
              <a:rPr lang="en-GB" sz="1200" dirty="0"/>
              <a:t>specific shipment can submit, edit or approve related data </a:t>
            </a:r>
          </a:p>
        </p:txBody>
      </p:sp>
      <p:sp>
        <p:nvSpPr>
          <p:cNvPr id="96" name="Trust text">
            <a:extLst>
              <a:ext uri="{FF2B5EF4-FFF2-40B4-BE49-F238E27FC236}">
                <a16:creationId xmlns:a16="http://schemas.microsoft.com/office/drawing/2014/main" id="{8DC43645-E8A4-B340-B02F-C3D5EC7DA4D8}"/>
              </a:ext>
            </a:extLst>
          </p:cNvPr>
          <p:cNvSpPr>
            <a:spLocks noChangeArrowheads="1"/>
          </p:cNvSpPr>
          <p:nvPr/>
        </p:nvSpPr>
        <p:spPr bwMode="auto">
          <a:xfrm>
            <a:off x="8863558" y="3503959"/>
            <a:ext cx="1758329" cy="2292935"/>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Transactions are endorsed by relevant participants</a:t>
            </a:r>
          </a:p>
          <a:p>
            <a:pPr defTabSz="457178">
              <a:spcAft>
                <a:spcPts val="600"/>
              </a:spcAft>
            </a:pPr>
            <a:r>
              <a:rPr lang="en-US" sz="1200" dirty="0"/>
              <a:t>Information such as documentation filings and authority approvals can only be changed if endorsed by the parties taking part in the shipment; full audit history maintained on the Blockchain</a:t>
            </a:r>
            <a:endParaRPr lang="en-GB" sz="1200" dirty="0"/>
          </a:p>
        </p:txBody>
      </p:sp>
      <p:sp>
        <p:nvSpPr>
          <p:cNvPr id="120" name="Rectangle 119">
            <a:extLst>
              <a:ext uri="{FF2B5EF4-FFF2-40B4-BE49-F238E27FC236}">
                <a16:creationId xmlns:a16="http://schemas.microsoft.com/office/drawing/2014/main" id="{B2982618-5987-E745-AF7D-067AB594E8CC}"/>
              </a:ext>
            </a:extLst>
          </p:cNvPr>
          <p:cNvSpPr/>
          <p:nvPr/>
        </p:nvSpPr>
        <p:spPr>
          <a:xfrm>
            <a:off x="1492513" y="3050821"/>
            <a:ext cx="9129375" cy="395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36">
            <a:extLst>
              <a:ext uri="{FF2B5EF4-FFF2-40B4-BE49-F238E27FC236}">
                <a16:creationId xmlns:a16="http://schemas.microsoft.com/office/drawing/2014/main" id="{A4AB8B99-2223-1546-815F-3E903E0F1BCD}"/>
              </a:ext>
            </a:extLst>
          </p:cNvPr>
          <p:cNvSpPr>
            <a:spLocks noGrp="1"/>
          </p:cNvSpPr>
          <p:nvPr>
            <p:ph type="body" sz="quarter" idx="13"/>
          </p:nvPr>
        </p:nvSpPr>
        <p:spPr>
          <a:xfrm>
            <a:off x="167640" y="192619"/>
            <a:ext cx="10358120" cy="1348931"/>
          </a:xfrm>
        </p:spPr>
        <p:txBody>
          <a:bodyPr>
            <a:normAutofit/>
          </a:bodyPr>
          <a:lstStyle/>
          <a:p>
            <a:r>
              <a:rPr lang="en-US" dirty="0" err="1"/>
              <a:t>TradeLens</a:t>
            </a:r>
            <a:r>
              <a:rPr lang="en-US" dirty="0"/>
              <a:t> and Blockchain</a:t>
            </a:r>
          </a:p>
        </p:txBody>
      </p:sp>
      <p:sp>
        <p:nvSpPr>
          <p:cNvPr id="3" name="Slide Number Placeholder 2">
            <a:extLst>
              <a:ext uri="{FF2B5EF4-FFF2-40B4-BE49-F238E27FC236}">
                <a16:creationId xmlns:a16="http://schemas.microsoft.com/office/drawing/2014/main" id="{E20AD115-7390-C344-9875-7848AF194054}"/>
              </a:ext>
            </a:extLst>
          </p:cNvPr>
          <p:cNvSpPr>
            <a:spLocks noGrp="1"/>
          </p:cNvSpPr>
          <p:nvPr>
            <p:ph type="sldNum" sz="quarter" idx="4294967295"/>
          </p:nvPr>
        </p:nvSpPr>
        <p:spPr>
          <a:xfrm>
            <a:off x="0" y="0"/>
            <a:ext cx="0" cy="0"/>
          </a:xfrm>
        </p:spPr>
        <p:txBody>
          <a:bodyPr/>
          <a:lstStyle/>
          <a:p>
            <a:r>
              <a:rPr lang="en-US" dirty="0"/>
              <a:t>                       </a:t>
            </a:r>
          </a:p>
        </p:txBody>
      </p:sp>
      <p:pic>
        <p:nvPicPr>
          <p:cNvPr id="83" name="Picture 82">
            <a:extLst>
              <a:ext uri="{FF2B5EF4-FFF2-40B4-BE49-F238E27FC236}">
                <a16:creationId xmlns:a16="http://schemas.microsoft.com/office/drawing/2014/main" id="{44446C67-2971-A648-99D7-638B3BBDC6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1920" y="1735139"/>
            <a:ext cx="1756171" cy="1314000"/>
          </a:xfrm>
          <a:prstGeom prst="rect">
            <a:avLst/>
          </a:prstGeom>
        </p:spPr>
      </p:pic>
      <p:sp>
        <p:nvSpPr>
          <p:cNvPr id="75" name="Text Box 74">
            <a:extLst>
              <a:ext uri="{FF2B5EF4-FFF2-40B4-BE49-F238E27FC236}">
                <a16:creationId xmlns:a16="http://schemas.microsoft.com/office/drawing/2014/main" id="{471EFD2C-9B0E-AE4E-BE50-CC66BD491D01}"/>
              </a:ext>
            </a:extLst>
          </p:cNvPr>
          <p:cNvSpPr txBox="1">
            <a:spLocks noChangeArrowheads="1"/>
          </p:cNvSpPr>
          <p:nvPr/>
        </p:nvSpPr>
        <p:spPr bwMode="auto">
          <a:xfrm>
            <a:off x="1492512" y="3110188"/>
            <a:ext cx="1756171"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Shared ledger</a:t>
            </a:r>
            <a:endParaRPr lang="en-US" sz="1400" cap="all" dirty="0">
              <a:solidFill>
                <a:schemeClr val="tx2"/>
              </a:solidFill>
              <a:latin typeface="Impact" panose="020B0806030902050204" pitchFamily="34" charset="0"/>
            </a:endParaRPr>
          </a:p>
        </p:txBody>
      </p:sp>
      <p:sp>
        <p:nvSpPr>
          <p:cNvPr id="78" name="Text Box 74">
            <a:extLst>
              <a:ext uri="{FF2B5EF4-FFF2-40B4-BE49-F238E27FC236}">
                <a16:creationId xmlns:a16="http://schemas.microsoft.com/office/drawing/2014/main" id="{2F256CAB-23A5-6F4A-972C-268F31C3D025}"/>
              </a:ext>
            </a:extLst>
          </p:cNvPr>
          <p:cNvSpPr txBox="1">
            <a:spLocks noChangeArrowheads="1"/>
          </p:cNvSpPr>
          <p:nvPr/>
        </p:nvSpPr>
        <p:spPr bwMode="auto">
          <a:xfrm>
            <a:off x="3946737" y="3110188"/>
            <a:ext cx="1752000"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Smart contract</a:t>
            </a:r>
            <a:endParaRPr lang="en-US" sz="1400" cap="all" dirty="0">
              <a:solidFill>
                <a:schemeClr val="tx2"/>
              </a:solidFill>
              <a:latin typeface="Impact" panose="020B0806030902050204" pitchFamily="34" charset="0"/>
            </a:endParaRPr>
          </a:p>
        </p:txBody>
      </p:sp>
      <p:pic>
        <p:nvPicPr>
          <p:cNvPr id="80" name="Picture 79">
            <a:extLst>
              <a:ext uri="{FF2B5EF4-FFF2-40B4-BE49-F238E27FC236}">
                <a16:creationId xmlns:a16="http://schemas.microsoft.com/office/drawing/2014/main" id="{F1581A82-66B5-A34B-9520-7EC1B0ED487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96721" y="1736819"/>
            <a:ext cx="1756207" cy="1314000"/>
          </a:xfrm>
          <a:prstGeom prst="rect">
            <a:avLst/>
          </a:prstGeom>
        </p:spPr>
      </p:pic>
      <p:sp>
        <p:nvSpPr>
          <p:cNvPr id="81" name="Text Box 74">
            <a:extLst>
              <a:ext uri="{FF2B5EF4-FFF2-40B4-BE49-F238E27FC236}">
                <a16:creationId xmlns:a16="http://schemas.microsoft.com/office/drawing/2014/main" id="{534D4F12-CE7F-D44D-9FBA-3FAFE4E4B1BE}"/>
              </a:ext>
            </a:extLst>
          </p:cNvPr>
          <p:cNvSpPr txBox="1">
            <a:spLocks noChangeArrowheads="1"/>
          </p:cNvSpPr>
          <p:nvPr/>
        </p:nvSpPr>
        <p:spPr bwMode="auto">
          <a:xfrm>
            <a:off x="6405130"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privacy</a:t>
            </a:r>
            <a:endParaRPr lang="en-US" sz="1400" cap="all" dirty="0">
              <a:solidFill>
                <a:schemeClr val="tx2"/>
              </a:solidFill>
              <a:latin typeface="Impact" panose="020B0806030902050204" pitchFamily="34" charset="0"/>
            </a:endParaRPr>
          </a:p>
        </p:txBody>
      </p:sp>
      <p:pic>
        <p:nvPicPr>
          <p:cNvPr id="85" name="Picture 84">
            <a:extLst>
              <a:ext uri="{FF2B5EF4-FFF2-40B4-BE49-F238E27FC236}">
                <a16:creationId xmlns:a16="http://schemas.microsoft.com/office/drawing/2014/main" id="{EDA2D5B6-F89B-3E49-B50C-F69049F09C4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86" name="Text Box 74">
            <a:extLst>
              <a:ext uri="{FF2B5EF4-FFF2-40B4-BE49-F238E27FC236}">
                <a16:creationId xmlns:a16="http://schemas.microsoft.com/office/drawing/2014/main" id="{BE325453-7D5C-6546-913C-974C33D6D218}"/>
              </a:ext>
            </a:extLst>
          </p:cNvPr>
          <p:cNvSpPr txBox="1">
            <a:spLocks noChangeArrowheads="1"/>
          </p:cNvSpPr>
          <p:nvPr/>
        </p:nvSpPr>
        <p:spPr bwMode="auto">
          <a:xfrm>
            <a:off x="8865681"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TRUST</a:t>
            </a:r>
            <a:endParaRPr lang="en-US" sz="1400" cap="all" dirty="0">
              <a:solidFill>
                <a:schemeClr val="tx2"/>
              </a:solidFill>
              <a:latin typeface="Impact" panose="020B0806030902050204" pitchFamily="34" charset="0"/>
            </a:endParaRPr>
          </a:p>
        </p:txBody>
      </p:sp>
      <p:cxnSp>
        <p:nvCxnSpPr>
          <p:cNvPr id="122" name="Straight Connector 121">
            <a:extLst>
              <a:ext uri="{FF2B5EF4-FFF2-40B4-BE49-F238E27FC236}">
                <a16:creationId xmlns:a16="http://schemas.microsoft.com/office/drawing/2014/main" id="{1A0D3C29-91EA-1F44-B920-EF5C93088D67}"/>
              </a:ext>
            </a:extLst>
          </p:cNvPr>
          <p:cNvCxnSpPr>
            <a:cxnSpLocks/>
          </p:cNvCxnSpPr>
          <p:nvPr/>
        </p:nvCxnSpPr>
        <p:spPr>
          <a:xfrm>
            <a:off x="1492512"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48137B0-AF30-2142-A872-6115771E67F7}"/>
              </a:ext>
            </a:extLst>
          </p:cNvPr>
          <p:cNvCxnSpPr>
            <a:cxnSpLocks/>
          </p:cNvCxnSpPr>
          <p:nvPr/>
        </p:nvCxnSpPr>
        <p:spPr>
          <a:xfrm>
            <a:off x="3946736"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11A431-EDBF-8648-A1F9-25571FF2207A}"/>
              </a:ext>
            </a:extLst>
          </p:cNvPr>
          <p:cNvCxnSpPr>
            <a:cxnSpLocks/>
          </p:cNvCxnSpPr>
          <p:nvPr/>
        </p:nvCxnSpPr>
        <p:spPr>
          <a:xfrm>
            <a:off x="640512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F7987C3-EB4E-444D-9299-E301BBA03769}"/>
              </a:ext>
            </a:extLst>
          </p:cNvPr>
          <p:cNvCxnSpPr>
            <a:cxnSpLocks/>
          </p:cNvCxnSpPr>
          <p:nvPr/>
        </p:nvCxnSpPr>
        <p:spPr>
          <a:xfrm>
            <a:off x="886355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D99CA0-AD28-7240-AC46-D7014B9BCFCB}"/>
              </a:ext>
            </a:extLst>
          </p:cNvPr>
          <p:cNvCxnSpPr>
            <a:cxnSpLocks/>
          </p:cNvCxnSpPr>
          <p:nvPr/>
        </p:nvCxnSpPr>
        <p:spPr>
          <a:xfrm>
            <a:off x="1488308"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76DC1A5-DFA5-424E-AD9A-232082FAA78A}"/>
              </a:ext>
            </a:extLst>
          </p:cNvPr>
          <p:cNvCxnSpPr>
            <a:cxnSpLocks/>
          </p:cNvCxnSpPr>
          <p:nvPr/>
        </p:nvCxnSpPr>
        <p:spPr>
          <a:xfrm>
            <a:off x="2467727"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71C0959-9815-1748-AB59-96C14C191A6D}"/>
              </a:ext>
            </a:extLst>
          </p:cNvPr>
          <p:cNvCxnSpPr>
            <a:cxnSpLocks/>
          </p:cNvCxnSpPr>
          <p:nvPr/>
        </p:nvCxnSpPr>
        <p:spPr>
          <a:xfrm>
            <a:off x="3447145"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67B1063-FD3E-ED43-BDB8-56D6E3415B81}"/>
              </a:ext>
            </a:extLst>
          </p:cNvPr>
          <p:cNvCxnSpPr>
            <a:cxnSpLocks/>
          </p:cNvCxnSpPr>
          <p:nvPr/>
        </p:nvCxnSpPr>
        <p:spPr>
          <a:xfrm>
            <a:off x="4426564"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DCD9D93-7C4B-1D4E-94E0-7D29A1745728}"/>
              </a:ext>
            </a:extLst>
          </p:cNvPr>
          <p:cNvCxnSpPr>
            <a:cxnSpLocks/>
          </p:cNvCxnSpPr>
          <p:nvPr/>
        </p:nvCxnSpPr>
        <p:spPr>
          <a:xfrm>
            <a:off x="5396459"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5633061-B836-F042-A831-F986879B1750}"/>
              </a:ext>
            </a:extLst>
          </p:cNvPr>
          <p:cNvCxnSpPr>
            <a:cxnSpLocks/>
          </p:cNvCxnSpPr>
          <p:nvPr/>
        </p:nvCxnSpPr>
        <p:spPr>
          <a:xfrm>
            <a:off x="6374289"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D9AECA9-D193-EA4C-AAA9-085523E53D7F}"/>
              </a:ext>
            </a:extLst>
          </p:cNvPr>
          <p:cNvCxnSpPr>
            <a:cxnSpLocks/>
          </p:cNvCxnSpPr>
          <p:nvPr/>
        </p:nvCxnSpPr>
        <p:spPr>
          <a:xfrm>
            <a:off x="7350533"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50CC23-FABC-EB46-A33F-DD7DB9658B8D}"/>
              </a:ext>
            </a:extLst>
          </p:cNvPr>
          <p:cNvCxnSpPr>
            <a:cxnSpLocks/>
          </p:cNvCxnSpPr>
          <p:nvPr/>
        </p:nvCxnSpPr>
        <p:spPr>
          <a:xfrm>
            <a:off x="8328365"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E2BAA8-5766-7F42-B714-23488EE63C3C}"/>
              </a:ext>
            </a:extLst>
          </p:cNvPr>
          <p:cNvCxnSpPr>
            <a:cxnSpLocks/>
          </p:cNvCxnSpPr>
          <p:nvPr/>
        </p:nvCxnSpPr>
        <p:spPr>
          <a:xfrm>
            <a:off x="9307784"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L-Shape 1">
            <a:extLst>
              <a:ext uri="{FF2B5EF4-FFF2-40B4-BE49-F238E27FC236}">
                <a16:creationId xmlns:a16="http://schemas.microsoft.com/office/drawing/2014/main" id="{D4B939C6-4BC3-2640-B368-212091461B19}"/>
              </a:ext>
            </a:extLst>
          </p:cNvPr>
          <p:cNvSpPr/>
          <p:nvPr/>
        </p:nvSpPr>
        <p:spPr>
          <a:xfrm rot="5400000">
            <a:off x="1385431"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Shape 2">
            <a:extLst>
              <a:ext uri="{FF2B5EF4-FFF2-40B4-BE49-F238E27FC236}">
                <a16:creationId xmlns:a16="http://schemas.microsoft.com/office/drawing/2014/main" id="{A5CC2AF2-4FCF-F642-AF1B-A7FF3464F3DB}"/>
              </a:ext>
            </a:extLst>
          </p:cNvPr>
          <p:cNvSpPr/>
          <p:nvPr/>
        </p:nvSpPr>
        <p:spPr>
          <a:xfrm rot="5400000">
            <a:off x="3839653"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L-Shape 3">
            <a:extLst>
              <a:ext uri="{FF2B5EF4-FFF2-40B4-BE49-F238E27FC236}">
                <a16:creationId xmlns:a16="http://schemas.microsoft.com/office/drawing/2014/main" id="{0746B196-255B-774F-B872-FEC4236BE268}"/>
              </a:ext>
            </a:extLst>
          </p:cNvPr>
          <p:cNvSpPr/>
          <p:nvPr/>
        </p:nvSpPr>
        <p:spPr>
          <a:xfrm rot="5400000">
            <a:off x="6283847"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L-Shape 4">
            <a:extLst>
              <a:ext uri="{FF2B5EF4-FFF2-40B4-BE49-F238E27FC236}">
                <a16:creationId xmlns:a16="http://schemas.microsoft.com/office/drawing/2014/main" id="{4A49C2C3-2B81-1E4B-AFA0-08721F922340}"/>
              </a:ext>
            </a:extLst>
          </p:cNvPr>
          <p:cNvSpPr/>
          <p:nvPr/>
        </p:nvSpPr>
        <p:spPr>
          <a:xfrm rot="5400000">
            <a:off x="8750265"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3950314" y="1735141"/>
            <a:ext cx="1752557" cy="1315031"/>
          </a:xfrm>
          <a:prstGeom prst="rect">
            <a:avLst/>
          </a:prstGeom>
        </p:spPr>
      </p:pic>
      <p:pic>
        <p:nvPicPr>
          <p:cNvPr id="44" name="Picture 43">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50314" y="1735141"/>
            <a:ext cx="1752557" cy="1315031"/>
          </a:xfrm>
          <a:prstGeom prst="rect">
            <a:avLst/>
          </a:prstGeom>
        </p:spPr>
      </p:pic>
      <p:sp>
        <p:nvSpPr>
          <p:cNvPr id="56" name="Subtitle 36">
            <a:extLst>
              <a:ext uri="{FF2B5EF4-FFF2-40B4-BE49-F238E27FC236}">
                <a16:creationId xmlns:a16="http://schemas.microsoft.com/office/drawing/2014/main" id="{B693848B-7500-9245-AB9D-A991A79EBAB9}"/>
              </a:ext>
            </a:extLst>
          </p:cNvPr>
          <p:cNvSpPr txBox="1">
            <a:spLocks/>
          </p:cNvSpPr>
          <p:nvPr/>
        </p:nvSpPr>
        <p:spPr>
          <a:xfrm>
            <a:off x="167639" y="779182"/>
            <a:ext cx="11015023" cy="745769"/>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t>Blockchain addresses the underlying challenges inherent in collaborating across a distributed, fragmented supply chain ecosystem</a:t>
            </a:r>
          </a:p>
        </p:txBody>
      </p:sp>
    </p:spTree>
    <p:extLst>
      <p:ext uri="{BB962C8B-B14F-4D97-AF65-F5344CB8AC3E}">
        <p14:creationId xmlns:p14="http://schemas.microsoft.com/office/powerpoint/2010/main" val="29903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500"/>
                                        <p:tgtEl>
                                          <p:spTgt spid="149"/>
                                        </p:tgtEl>
                                      </p:cBhvr>
                                    </p:animEffect>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146" grpId="0" animBg="1"/>
      <p:bldP spid="148" grpId="0" animBg="1"/>
      <p:bldP spid="149" grpId="0" animBg="1"/>
      <p:bldP spid="1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756C5-FD26-8841-9E84-FAC518D24289}"/>
              </a:ext>
            </a:extLst>
          </p:cNvPr>
          <p:cNvSpPr>
            <a:spLocks noGrp="1"/>
          </p:cNvSpPr>
          <p:nvPr>
            <p:ph type="body" sz="quarter" idx="13"/>
          </p:nvPr>
        </p:nvSpPr>
        <p:spPr/>
        <p:txBody>
          <a:bodyPr/>
          <a:lstStyle/>
          <a:p>
            <a:r>
              <a:rPr lang="en-US" b="1" dirty="0">
                <a:solidFill>
                  <a:schemeClr val="accent2">
                    <a:lumMod val="75000"/>
                  </a:schemeClr>
                </a:solidFill>
              </a:rPr>
              <a:t>PKI for Identity - Fabric Wallets</a:t>
            </a:r>
          </a:p>
        </p:txBody>
      </p:sp>
      <p:pic>
        <p:nvPicPr>
          <p:cNvPr id="6" name="Picture 5">
            <a:extLst>
              <a:ext uri="{FF2B5EF4-FFF2-40B4-BE49-F238E27FC236}">
                <a16:creationId xmlns:a16="http://schemas.microsoft.com/office/drawing/2014/main" id="{6C7E8DA2-185F-F645-BCC5-00FFE800C8AC}"/>
              </a:ext>
            </a:extLst>
          </p:cNvPr>
          <p:cNvPicPr>
            <a:picLocks noChangeAspect="1"/>
          </p:cNvPicPr>
          <p:nvPr/>
        </p:nvPicPr>
        <p:blipFill>
          <a:blip r:embed="rId3"/>
          <a:stretch>
            <a:fillRect/>
          </a:stretch>
        </p:blipFill>
        <p:spPr>
          <a:xfrm>
            <a:off x="2268237" y="2362200"/>
            <a:ext cx="6845300" cy="2133600"/>
          </a:xfrm>
          <a:prstGeom prst="rect">
            <a:avLst/>
          </a:prstGeom>
        </p:spPr>
      </p:pic>
    </p:spTree>
    <p:extLst>
      <p:ext uri="{BB962C8B-B14F-4D97-AF65-F5344CB8AC3E}">
        <p14:creationId xmlns:p14="http://schemas.microsoft.com/office/powerpoint/2010/main" val="2485553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66F7F-738F-F247-B366-CB13F3E2224F}"/>
              </a:ext>
            </a:extLst>
          </p:cNvPr>
          <p:cNvSpPr>
            <a:spLocks noGrp="1"/>
          </p:cNvSpPr>
          <p:nvPr>
            <p:ph type="body" sz="quarter" idx="13"/>
          </p:nvPr>
        </p:nvSpPr>
        <p:spPr/>
        <p:txBody>
          <a:bodyPr/>
          <a:lstStyle/>
          <a:p>
            <a:r>
              <a:rPr lang="en-US" b="1" dirty="0">
                <a:solidFill>
                  <a:schemeClr val="accent2"/>
                </a:solidFill>
              </a:rPr>
              <a:t>Fabric Wallet – Access rights</a:t>
            </a:r>
          </a:p>
        </p:txBody>
      </p:sp>
      <p:sp>
        <p:nvSpPr>
          <p:cNvPr id="3" name="Text Placeholder 2">
            <a:extLst>
              <a:ext uri="{FF2B5EF4-FFF2-40B4-BE49-F238E27FC236}">
                <a16:creationId xmlns:a16="http://schemas.microsoft.com/office/drawing/2014/main" id="{F6E4E125-518A-7F4E-86C7-910EF51EC156}"/>
              </a:ext>
            </a:extLst>
          </p:cNvPr>
          <p:cNvSpPr>
            <a:spLocks noGrp="1"/>
          </p:cNvSpPr>
          <p:nvPr>
            <p:ph type="body" sz="quarter" idx="22"/>
          </p:nvPr>
        </p:nvSpPr>
        <p:spPr>
          <a:xfrm flipV="1">
            <a:off x="10099808" y="5174001"/>
            <a:ext cx="913409" cy="285305"/>
          </a:xfrm>
        </p:spPr>
        <p:txBody>
          <a:bodyPr>
            <a:normAutofit/>
          </a:bodyPr>
          <a:lstStyle/>
          <a:p>
            <a:pPr marL="0" indent="0">
              <a:buNone/>
            </a:pPr>
            <a:endParaRPr lang="en-US" dirty="0"/>
          </a:p>
        </p:txBody>
      </p:sp>
      <p:pic>
        <p:nvPicPr>
          <p:cNvPr id="9" name="Picture 8">
            <a:extLst>
              <a:ext uri="{FF2B5EF4-FFF2-40B4-BE49-F238E27FC236}">
                <a16:creationId xmlns:a16="http://schemas.microsoft.com/office/drawing/2014/main" id="{CB418D6E-F564-0E47-B8DC-A0D1059691DC}"/>
              </a:ext>
            </a:extLst>
          </p:cNvPr>
          <p:cNvPicPr>
            <a:picLocks noChangeAspect="1"/>
          </p:cNvPicPr>
          <p:nvPr/>
        </p:nvPicPr>
        <p:blipFill>
          <a:blip r:embed="rId3"/>
          <a:stretch>
            <a:fillRect/>
          </a:stretch>
        </p:blipFill>
        <p:spPr>
          <a:xfrm>
            <a:off x="0" y="863194"/>
            <a:ext cx="12192000" cy="4704487"/>
          </a:xfrm>
          <a:prstGeom prst="rect">
            <a:avLst/>
          </a:prstGeom>
        </p:spPr>
      </p:pic>
      <p:sp>
        <p:nvSpPr>
          <p:cNvPr id="4" name="TextBox 3">
            <a:extLst>
              <a:ext uri="{FF2B5EF4-FFF2-40B4-BE49-F238E27FC236}">
                <a16:creationId xmlns:a16="http://schemas.microsoft.com/office/drawing/2014/main" id="{10461966-4308-674C-8EE5-E9D89FEC41B1}"/>
              </a:ext>
            </a:extLst>
          </p:cNvPr>
          <p:cNvSpPr txBox="1"/>
          <p:nvPr/>
        </p:nvSpPr>
        <p:spPr>
          <a:xfrm>
            <a:off x="1817226" y="4560425"/>
            <a:ext cx="954107" cy="246221"/>
          </a:xfrm>
          <a:prstGeom prst="rect">
            <a:avLst/>
          </a:prstGeom>
          <a:noFill/>
        </p:spPr>
        <p:txBody>
          <a:bodyPr wrap="none" rtlCol="0">
            <a:spAutoFit/>
          </a:bodyPr>
          <a:lstStyle/>
          <a:p>
            <a:r>
              <a:rPr lang="en-US" sz="1000" dirty="0" err="1">
                <a:solidFill>
                  <a:srgbClr val="C00000"/>
                </a:solidFill>
              </a:rPr>
              <a:t>Attr</a:t>
            </a:r>
            <a:r>
              <a:rPr lang="en-US" sz="1000" dirty="0">
                <a:solidFill>
                  <a:srgbClr val="C00000"/>
                </a:solidFill>
              </a:rPr>
              <a:t>. member</a:t>
            </a:r>
          </a:p>
        </p:txBody>
      </p:sp>
      <p:sp>
        <p:nvSpPr>
          <p:cNvPr id="7" name="TextBox 6">
            <a:extLst>
              <a:ext uri="{FF2B5EF4-FFF2-40B4-BE49-F238E27FC236}">
                <a16:creationId xmlns:a16="http://schemas.microsoft.com/office/drawing/2014/main" id="{8FC9596C-21D5-8D44-828E-85491DEF63B3}"/>
              </a:ext>
            </a:extLst>
          </p:cNvPr>
          <p:cNvSpPr txBox="1"/>
          <p:nvPr/>
        </p:nvSpPr>
        <p:spPr>
          <a:xfrm>
            <a:off x="1825770" y="4806646"/>
            <a:ext cx="827471" cy="246221"/>
          </a:xfrm>
          <a:prstGeom prst="rect">
            <a:avLst/>
          </a:prstGeom>
          <a:noFill/>
        </p:spPr>
        <p:txBody>
          <a:bodyPr wrap="none" rtlCol="0">
            <a:spAutoFit/>
          </a:bodyPr>
          <a:lstStyle/>
          <a:p>
            <a:r>
              <a:rPr lang="en-US" sz="1000" dirty="0" err="1">
                <a:solidFill>
                  <a:srgbClr val="C00000"/>
                </a:solidFill>
              </a:rPr>
              <a:t>Attr</a:t>
            </a:r>
            <a:r>
              <a:rPr lang="en-US" sz="1000" dirty="0">
                <a:solidFill>
                  <a:srgbClr val="C00000"/>
                </a:solidFill>
              </a:rPr>
              <a:t>. admin</a:t>
            </a:r>
          </a:p>
        </p:txBody>
      </p:sp>
    </p:spTree>
    <p:extLst>
      <p:ext uri="{BB962C8B-B14F-4D97-AF65-F5344CB8AC3E}">
        <p14:creationId xmlns:p14="http://schemas.microsoft.com/office/powerpoint/2010/main" val="296638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1D911-4A4A-4C4F-B757-D0333FCDDE0D}"/>
              </a:ext>
            </a:extLst>
          </p:cNvPr>
          <p:cNvSpPr>
            <a:spLocks noGrp="1"/>
          </p:cNvSpPr>
          <p:nvPr>
            <p:ph type="sldNum" sz="quarter" idx="11"/>
          </p:nvPr>
        </p:nvSpPr>
        <p:spPr/>
        <p:txBody>
          <a:bodyPr/>
          <a:lstStyle/>
          <a:p>
            <a:fld id="{3FD999D4-B456-9943-89B7-30D56181CE18}" type="slidenum">
              <a:rPr lang="en-US" smtClean="0"/>
              <a:t>14</a:t>
            </a:fld>
            <a:endParaRPr lang="en-US"/>
          </a:p>
        </p:txBody>
      </p:sp>
      <p:sp>
        <p:nvSpPr>
          <p:cNvPr id="3" name="Title 2">
            <a:extLst>
              <a:ext uri="{FF2B5EF4-FFF2-40B4-BE49-F238E27FC236}">
                <a16:creationId xmlns:a16="http://schemas.microsoft.com/office/drawing/2014/main" id="{67B6CFAF-C177-AA44-8920-6E4BCB78847A}"/>
              </a:ext>
            </a:extLst>
          </p:cNvPr>
          <p:cNvSpPr>
            <a:spLocks noGrp="1"/>
          </p:cNvSpPr>
          <p:nvPr>
            <p:ph type="title"/>
          </p:nvPr>
        </p:nvSpPr>
        <p:spPr>
          <a:xfrm>
            <a:off x="304800" y="268224"/>
            <a:ext cx="7647008" cy="5991669"/>
          </a:xfrm>
        </p:spPr>
        <p:txBody>
          <a:bodyPr/>
          <a:lstStyle/>
          <a:p>
            <a:r>
              <a:rPr lang="en-US" sz="4000" b="1" dirty="0">
                <a:solidFill>
                  <a:schemeClr val="accent2">
                    <a:lumMod val="60000"/>
                    <a:lumOff val="40000"/>
                  </a:schemeClr>
                </a:solidFill>
              </a:rPr>
              <a:t>Policies</a:t>
            </a:r>
            <a:br>
              <a:rPr lang="en-US" sz="2000" b="1" dirty="0"/>
            </a:br>
            <a:br>
              <a:rPr lang="en-US" sz="2000" b="1" dirty="0"/>
            </a:br>
            <a:br>
              <a:rPr lang="en-US" sz="2000" b="1" dirty="0"/>
            </a:br>
            <a:r>
              <a:rPr lang="en-US" sz="2000" b="1" u="sng" dirty="0"/>
              <a:t>fundamental to the way Fabric works </a:t>
            </a:r>
            <a:br>
              <a:rPr lang="en-US" sz="2000" b="1" u="sng" dirty="0"/>
            </a:br>
            <a:br>
              <a:rPr lang="en-US" sz="2000" dirty="0"/>
            </a:br>
            <a:r>
              <a:rPr lang="en-US" sz="2000" dirty="0"/>
              <a:t>-&gt; identity (or set of identities) -&gt; associated with a request </a:t>
            </a:r>
            <a:br>
              <a:rPr lang="en-US" sz="2000" dirty="0"/>
            </a:br>
            <a:br>
              <a:rPr lang="en-US" sz="2000" dirty="0"/>
            </a:br>
            <a:r>
              <a:rPr lang="en-US" sz="2000" dirty="0"/>
              <a:t>-&gt; checked against the policy associated with the resource needed</a:t>
            </a: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543515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9CF2FA-27EF-7944-BA1A-F219806DEC67}"/>
              </a:ext>
            </a:extLst>
          </p:cNvPr>
          <p:cNvSpPr>
            <a:spLocks noGrp="1"/>
          </p:cNvSpPr>
          <p:nvPr>
            <p:ph type="body" sz="half" idx="1"/>
          </p:nvPr>
        </p:nvSpPr>
        <p:spPr>
          <a:xfrm>
            <a:off x="487680" y="1264857"/>
            <a:ext cx="11269204" cy="1332040"/>
          </a:xfrm>
        </p:spPr>
        <p:txBody>
          <a:bodyPr/>
          <a:lstStyle/>
          <a:p>
            <a:endParaRPr lang="en-US" dirty="0"/>
          </a:p>
          <a:p>
            <a:r>
              <a:rPr lang="en-US" dirty="0"/>
              <a:t>MSP is a module for the abstraction of a membership operations, because </a:t>
            </a:r>
          </a:p>
          <a:p>
            <a:r>
              <a:rPr lang="en-US" b="1" dirty="0"/>
              <a:t>Certificate</a:t>
            </a:r>
            <a:r>
              <a:rPr lang="en-US" dirty="0"/>
              <a:t> </a:t>
            </a:r>
            <a:r>
              <a:rPr lang="en-US" b="1" dirty="0"/>
              <a:t>control</a:t>
            </a:r>
            <a:r>
              <a:rPr lang="en-US" dirty="0"/>
              <a:t> </a:t>
            </a:r>
            <a:r>
              <a:rPr lang="en-US" b="1" dirty="0"/>
              <a:t>is hard!</a:t>
            </a:r>
          </a:p>
          <a:p>
            <a:endParaRPr lang="en-US" dirty="0"/>
          </a:p>
          <a:p>
            <a:r>
              <a:rPr lang="en-US" dirty="0"/>
              <a:t>MSP abstracts away:</a:t>
            </a:r>
          </a:p>
          <a:p>
            <a:pPr marL="342900" indent="-342900">
              <a:buFont typeface="Arial" panose="020B0604020202020204" pitchFamily="34" charset="0"/>
              <a:buChar char="•"/>
            </a:pPr>
            <a:r>
              <a:rPr lang="en-US" dirty="0"/>
              <a:t> all cryptographic mechanisms</a:t>
            </a:r>
          </a:p>
          <a:p>
            <a:pPr marL="342900" indent="-342900">
              <a:buFont typeface="Arial" panose="020B0604020202020204" pitchFamily="34" charset="0"/>
              <a:buChar char="•"/>
            </a:pPr>
            <a:r>
              <a:rPr lang="en-US" dirty="0"/>
              <a:t>protocols behind issuing certificates</a:t>
            </a:r>
          </a:p>
          <a:p>
            <a:pPr marL="342900" indent="-342900">
              <a:buFont typeface="Arial" panose="020B0604020202020204" pitchFamily="34" charset="0"/>
              <a:buChar char="•"/>
            </a:pPr>
            <a:r>
              <a:rPr lang="en-US" dirty="0"/>
              <a:t>validating certificates</a:t>
            </a:r>
          </a:p>
          <a:p>
            <a:pPr marL="342900" indent="-342900">
              <a:buFont typeface="Arial" panose="020B0604020202020204" pitchFamily="34" charset="0"/>
              <a:buChar char="•"/>
            </a:pPr>
            <a:r>
              <a:rPr lang="en-US" dirty="0"/>
              <a:t>user authentication</a:t>
            </a:r>
          </a:p>
          <a:p>
            <a:pPr marL="342900" indent="-342900">
              <a:buFont typeface="Arial" panose="020B0604020202020204" pitchFamily="34" charset="0"/>
              <a:buChar char="•"/>
            </a:pPr>
            <a:r>
              <a:rPr lang="en-US" dirty="0"/>
              <a:t>interoperability across different membership standards</a:t>
            </a:r>
          </a:p>
          <a:p>
            <a:pPr marL="946136" lvl="1" indent="-342900">
              <a:buFont typeface="Arial" panose="020B0604020202020204" pitchFamily="34" charset="0"/>
              <a:buChar char="•"/>
            </a:pPr>
            <a:r>
              <a:rPr lang="en-US" dirty="0"/>
              <a:t>LDAP</a:t>
            </a:r>
          </a:p>
          <a:p>
            <a:pPr marL="946136" lvl="1" indent="-342900">
              <a:buFont typeface="Arial" panose="020B0604020202020204" pitchFamily="34" charset="0"/>
              <a:buChar char="•"/>
            </a:pPr>
            <a:r>
              <a:rPr lang="en-US" dirty="0"/>
              <a:t>Active Director</a:t>
            </a:r>
          </a:p>
          <a:p>
            <a:pPr marL="946136" lvl="1" indent="-342900">
              <a:buFont typeface="Arial" panose="020B0604020202020204" pitchFamily="34" charset="0"/>
              <a:buChar char="•"/>
            </a:pPr>
            <a:r>
              <a:rPr lang="en-US" dirty="0"/>
              <a:t>Other  auth CA’s </a:t>
            </a:r>
          </a:p>
          <a:p>
            <a:endParaRPr lang="en-US" dirty="0"/>
          </a:p>
          <a:p>
            <a:r>
              <a:rPr lang="en-US" dirty="0"/>
              <a:t>This provides modularity of membership operations, and</a:t>
            </a:r>
          </a:p>
          <a:p>
            <a:endParaRPr lang="en-US" dirty="0"/>
          </a:p>
        </p:txBody>
      </p:sp>
      <p:sp>
        <p:nvSpPr>
          <p:cNvPr id="3" name="Text Placeholder 2">
            <a:extLst>
              <a:ext uri="{FF2B5EF4-FFF2-40B4-BE49-F238E27FC236}">
                <a16:creationId xmlns:a16="http://schemas.microsoft.com/office/drawing/2014/main" id="{EB3E350C-5E4D-2F4A-9FCB-0F319029AE7E}"/>
              </a:ext>
            </a:extLst>
          </p:cNvPr>
          <p:cNvSpPr>
            <a:spLocks noGrp="1"/>
          </p:cNvSpPr>
          <p:nvPr>
            <p:ph type="body" sz="quarter" idx="13"/>
          </p:nvPr>
        </p:nvSpPr>
        <p:spPr>
          <a:xfrm>
            <a:off x="342900" y="536174"/>
            <a:ext cx="11413984" cy="430887"/>
          </a:xfrm>
        </p:spPr>
        <p:txBody>
          <a:bodyPr/>
          <a:lstStyle/>
          <a:p>
            <a:r>
              <a:rPr lang="en-US" dirty="0">
                <a:solidFill>
                  <a:schemeClr val="accent2"/>
                </a:solidFill>
              </a:rPr>
              <a:t>Membership Service Provider (MSP)</a:t>
            </a:r>
          </a:p>
        </p:txBody>
      </p:sp>
      <p:sp>
        <p:nvSpPr>
          <p:cNvPr id="4" name="Slide Number Placeholder 3">
            <a:extLst>
              <a:ext uri="{FF2B5EF4-FFF2-40B4-BE49-F238E27FC236}">
                <a16:creationId xmlns:a16="http://schemas.microsoft.com/office/drawing/2014/main" id="{4D4CA0E3-25FC-CB43-8F23-079BA0CDD1EB}"/>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511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22818-2BAD-874A-9E02-5716F0D9424D}"/>
              </a:ext>
            </a:extLst>
          </p:cNvPr>
          <p:cNvSpPr>
            <a:spLocks noGrp="1"/>
          </p:cNvSpPr>
          <p:nvPr>
            <p:ph type="body" sz="half" idx="1"/>
          </p:nvPr>
        </p:nvSpPr>
        <p:spPr/>
        <p:txBody>
          <a:bodyPr/>
          <a:lstStyle/>
          <a:p>
            <a:r>
              <a:rPr lang="en-US" dirty="0"/>
              <a:t>If member of Network is removed for some reason, certificates are revoked</a:t>
            </a:r>
          </a:p>
          <a:p>
            <a:endParaRPr lang="en-US" dirty="0"/>
          </a:p>
          <a:p>
            <a:r>
              <a:rPr lang="en-US" dirty="0"/>
              <a:t>Revocation lists are propagated to all MSP `registries` to ensure safety of data</a:t>
            </a:r>
          </a:p>
        </p:txBody>
      </p:sp>
      <p:sp>
        <p:nvSpPr>
          <p:cNvPr id="3" name="Text Placeholder 2">
            <a:extLst>
              <a:ext uri="{FF2B5EF4-FFF2-40B4-BE49-F238E27FC236}">
                <a16:creationId xmlns:a16="http://schemas.microsoft.com/office/drawing/2014/main" id="{FB7AFB01-F9F4-EB44-8BE6-2FFD3D4CA0D3}"/>
              </a:ext>
            </a:extLst>
          </p:cNvPr>
          <p:cNvSpPr>
            <a:spLocks noGrp="1"/>
          </p:cNvSpPr>
          <p:nvPr>
            <p:ph type="body" sz="quarter" idx="13"/>
          </p:nvPr>
        </p:nvSpPr>
        <p:spPr/>
        <p:txBody>
          <a:bodyPr/>
          <a:lstStyle/>
          <a:p>
            <a:r>
              <a:rPr lang="en-US" dirty="0"/>
              <a:t>Certificate Revocation</a:t>
            </a:r>
          </a:p>
        </p:txBody>
      </p:sp>
      <p:sp>
        <p:nvSpPr>
          <p:cNvPr id="4" name="Slide Number Placeholder 3">
            <a:extLst>
              <a:ext uri="{FF2B5EF4-FFF2-40B4-BE49-F238E27FC236}">
                <a16:creationId xmlns:a16="http://schemas.microsoft.com/office/drawing/2014/main" id="{2A77BDB9-5781-C84E-9340-067B59B35986}"/>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5528374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A34C4-A089-0846-A32F-1DC6568A9C7B}"/>
              </a:ext>
            </a:extLst>
          </p:cNvPr>
          <p:cNvSpPr>
            <a:spLocks noGrp="1"/>
          </p:cNvSpPr>
          <p:nvPr>
            <p:ph sz="quarter" idx="17"/>
          </p:nvPr>
        </p:nvSpPr>
        <p:spPr>
          <a:xfrm>
            <a:off x="0" y="1705080"/>
            <a:ext cx="12192000" cy="5152920"/>
          </a:xfrm>
        </p:spPr>
        <p:txBody>
          <a:bodyPr/>
          <a:lstStyle/>
          <a:p>
            <a:r>
              <a:rPr lang="en-US" b="1" dirty="0"/>
              <a:t>User Attribute Certificate Authority Certifies</a:t>
            </a:r>
          </a:p>
          <a:p>
            <a:pPr marL="457200" indent="-457200">
              <a:buFont typeface="+mj-lt"/>
              <a:buAutoNum type="arabicPeriod"/>
            </a:pPr>
            <a:r>
              <a:rPr lang="en-US" dirty="0"/>
              <a:t>id: during enrollment</a:t>
            </a:r>
          </a:p>
          <a:p>
            <a:pPr marL="457200" indent="-457200">
              <a:buFont typeface="+mj-lt"/>
              <a:buAutoNum type="arabicPeriod"/>
            </a:pPr>
            <a:r>
              <a:rPr lang="en-US" dirty="0"/>
              <a:t>affiliation:  with what entity</a:t>
            </a:r>
          </a:p>
          <a:p>
            <a:pPr marL="457200" indent="-457200">
              <a:buFont typeface="+mj-lt"/>
              <a:buAutoNum type="arabicPeriod"/>
            </a:pPr>
            <a:r>
              <a:rPr lang="en-US" dirty="0" err="1"/>
              <a:t>attributeName</a:t>
            </a:r>
            <a:r>
              <a:rPr lang="en-US" dirty="0"/>
              <a:t>:  e.g. `position` or `role`</a:t>
            </a:r>
          </a:p>
          <a:p>
            <a:pPr marL="457200" indent="-457200">
              <a:buFont typeface="+mj-lt"/>
              <a:buAutoNum type="arabicPeriod"/>
            </a:pPr>
            <a:r>
              <a:rPr lang="en-US" dirty="0" err="1"/>
              <a:t>attributeValue</a:t>
            </a:r>
            <a:r>
              <a:rPr lang="en-US" dirty="0"/>
              <a:t>:  e.g. `software engineer` or `reviewer`</a:t>
            </a:r>
          </a:p>
          <a:p>
            <a:pPr marL="457200" indent="-457200">
              <a:buFont typeface="+mj-lt"/>
              <a:buAutoNum type="arabicPeriod"/>
            </a:pPr>
            <a:r>
              <a:rPr lang="en-US" dirty="0" err="1"/>
              <a:t>validFrom</a:t>
            </a:r>
            <a:endParaRPr lang="en-US" dirty="0"/>
          </a:p>
          <a:p>
            <a:pPr marL="457200" indent="-457200">
              <a:buFont typeface="+mj-lt"/>
              <a:buAutoNum type="arabicPeriod"/>
            </a:pPr>
            <a:r>
              <a:rPr lang="en-US" dirty="0" err="1"/>
              <a:t>validTo</a:t>
            </a:r>
            <a:endParaRPr lang="en-US" dirty="0"/>
          </a:p>
          <a:p>
            <a:pPr marL="457200" indent="-457200">
              <a:buFont typeface="+mj-lt"/>
              <a:buAutoNum type="arabicPeriod"/>
            </a:pPr>
            <a:endParaRPr lang="en-US" dirty="0"/>
          </a:p>
        </p:txBody>
      </p:sp>
      <p:sp>
        <p:nvSpPr>
          <p:cNvPr id="3" name="Content Placeholder 2">
            <a:extLst>
              <a:ext uri="{FF2B5EF4-FFF2-40B4-BE49-F238E27FC236}">
                <a16:creationId xmlns:a16="http://schemas.microsoft.com/office/drawing/2014/main" id="{347B1147-5272-E742-926D-E8127F75ECFD}"/>
              </a:ext>
            </a:extLst>
          </p:cNvPr>
          <p:cNvSpPr>
            <a:spLocks noGrp="1"/>
          </p:cNvSpPr>
          <p:nvPr>
            <p:ph sz="quarter" idx="18"/>
          </p:nvPr>
        </p:nvSpPr>
        <p:spPr>
          <a:xfrm>
            <a:off x="-89211" y="762802"/>
            <a:ext cx="12812752" cy="942278"/>
          </a:xfrm>
        </p:spPr>
        <p:txBody>
          <a:bodyPr/>
          <a:lstStyle/>
          <a:p>
            <a:r>
              <a:rPr lang="en-US" dirty="0"/>
              <a:t>To determine if a user can or cannot execute a specific </a:t>
            </a:r>
            <a:r>
              <a:rPr lang="en-US" dirty="0" err="1"/>
              <a:t>chaincode</a:t>
            </a:r>
            <a:endParaRPr lang="en-US" dirty="0"/>
          </a:p>
        </p:txBody>
      </p:sp>
      <p:sp>
        <p:nvSpPr>
          <p:cNvPr id="4" name="Slide Number Placeholder 3">
            <a:extLst>
              <a:ext uri="{FF2B5EF4-FFF2-40B4-BE49-F238E27FC236}">
                <a16:creationId xmlns:a16="http://schemas.microsoft.com/office/drawing/2014/main" id="{4B141C4A-6E6D-D441-AA95-17C5BF51BC36}"/>
              </a:ext>
            </a:extLst>
          </p:cNvPr>
          <p:cNvSpPr>
            <a:spLocks noGrp="1"/>
          </p:cNvSpPr>
          <p:nvPr>
            <p:ph type="sldNum" sz="quarter" idx="10"/>
          </p:nvPr>
        </p:nvSpPr>
        <p:spPr/>
        <p:txBody>
          <a:bodyPr/>
          <a:lstStyle/>
          <a:p>
            <a:fld id="{D0BE6F14-FF48-0F4F-A8AA-2E3F25371E4A}" type="slidenum">
              <a:rPr lang="en-US" smtClean="0"/>
              <a:pPr/>
              <a:t>17</a:t>
            </a:fld>
            <a:endParaRPr lang="en-US" dirty="0"/>
          </a:p>
        </p:txBody>
      </p:sp>
      <p:sp>
        <p:nvSpPr>
          <p:cNvPr id="5" name="Footer Placeholder 4">
            <a:extLst>
              <a:ext uri="{FF2B5EF4-FFF2-40B4-BE49-F238E27FC236}">
                <a16:creationId xmlns:a16="http://schemas.microsoft.com/office/drawing/2014/main" id="{98A681A1-15A5-FE43-972E-9C1C103312A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8" name="Title 7">
            <a:extLst>
              <a:ext uri="{FF2B5EF4-FFF2-40B4-BE49-F238E27FC236}">
                <a16:creationId xmlns:a16="http://schemas.microsoft.com/office/drawing/2014/main" id="{83814DAB-0AC1-4845-90D3-5F38306E6239}"/>
              </a:ext>
            </a:extLst>
          </p:cNvPr>
          <p:cNvSpPr>
            <a:spLocks noGrp="1"/>
          </p:cNvSpPr>
          <p:nvPr>
            <p:ph type="title"/>
          </p:nvPr>
        </p:nvSpPr>
        <p:spPr>
          <a:xfrm>
            <a:off x="-1" y="0"/>
            <a:ext cx="12723542" cy="836342"/>
          </a:xfrm>
        </p:spPr>
        <p:txBody>
          <a:bodyPr/>
          <a:lstStyle/>
          <a:p>
            <a:r>
              <a:rPr lang="en-US" dirty="0"/>
              <a:t>Attribute Based Access Control</a:t>
            </a:r>
          </a:p>
        </p:txBody>
      </p:sp>
    </p:spTree>
    <p:extLst>
      <p:ext uri="{BB962C8B-B14F-4D97-AF65-F5344CB8AC3E}">
        <p14:creationId xmlns:p14="http://schemas.microsoft.com/office/powerpoint/2010/main" val="13133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85000"/>
          </a:schemeClr>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431204-2302-8741-9E36-EDA4A7F65A54}"/>
              </a:ext>
            </a:extLst>
          </p:cNvPr>
          <p:cNvSpPr/>
          <p:nvPr/>
        </p:nvSpPr>
        <p:spPr>
          <a:xfrm>
            <a:off x="1371601" y="1063304"/>
            <a:ext cx="7270594" cy="1709407"/>
          </a:xfrm>
          <a:prstGeom prst="round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FFE3C95A-549E-5A44-88CB-5D2E7B797626}"/>
              </a:ext>
            </a:extLst>
          </p:cNvPr>
          <p:cNvSpPr>
            <a:spLocks noGrp="1"/>
          </p:cNvSpPr>
          <p:nvPr>
            <p:ph type="title"/>
          </p:nvPr>
        </p:nvSpPr>
        <p:spPr>
          <a:xfrm>
            <a:off x="1564888" y="1256817"/>
            <a:ext cx="11582400" cy="1709407"/>
          </a:xfrm>
        </p:spPr>
        <p:txBody>
          <a:bodyPr/>
          <a:lstStyle/>
          <a:p>
            <a:r>
              <a:rPr lang="en-US" sz="2000" dirty="0">
                <a:solidFill>
                  <a:srgbClr val="00B050"/>
                </a:solidFill>
              </a:rPr>
              <a:t>const ca = </a:t>
            </a:r>
            <a:r>
              <a:rPr lang="en-US" sz="2000" dirty="0" err="1">
                <a:solidFill>
                  <a:srgbClr val="00B050"/>
                </a:solidFill>
              </a:rPr>
              <a:t>gateway.getClient</a:t>
            </a:r>
            <a:r>
              <a:rPr lang="en-US" sz="2000" dirty="0">
                <a:solidFill>
                  <a:srgbClr val="00B050"/>
                </a:solidFill>
              </a:rPr>
              <a:t>().</a:t>
            </a:r>
            <a:r>
              <a:rPr lang="en-US" sz="2000" dirty="0" err="1">
                <a:solidFill>
                  <a:srgbClr val="00B050"/>
                </a:solidFill>
              </a:rPr>
              <a:t>getCertificateAuthority</a:t>
            </a:r>
            <a:r>
              <a:rPr lang="en-US" sz="2000" dirty="0">
                <a:solidFill>
                  <a:srgbClr val="00B050"/>
                </a:solidFill>
              </a:rPr>
              <a:t>();</a:t>
            </a:r>
            <a:br>
              <a:rPr lang="en-US" sz="2000" dirty="0">
                <a:solidFill>
                  <a:srgbClr val="00B050"/>
                </a:solidFill>
              </a:rPr>
            </a:br>
            <a:br>
              <a:rPr lang="en-US" sz="2000" dirty="0">
                <a:solidFill>
                  <a:srgbClr val="00B050"/>
                </a:solidFill>
              </a:rPr>
            </a:br>
            <a:r>
              <a:rPr lang="en-US" sz="2000" dirty="0">
                <a:solidFill>
                  <a:srgbClr val="00B050"/>
                </a:solidFill>
              </a:rPr>
              <a:t>const </a:t>
            </a:r>
            <a:r>
              <a:rPr lang="en-US" sz="2000" dirty="0" err="1">
                <a:solidFill>
                  <a:srgbClr val="00B050"/>
                </a:solidFill>
              </a:rPr>
              <a:t>adminIdentity</a:t>
            </a:r>
            <a:r>
              <a:rPr lang="en-US" sz="2000" dirty="0">
                <a:solidFill>
                  <a:srgbClr val="00B050"/>
                </a:solidFill>
              </a:rPr>
              <a:t> = </a:t>
            </a:r>
            <a:r>
              <a:rPr lang="en-US" sz="2000" dirty="0" err="1">
                <a:solidFill>
                  <a:srgbClr val="00B050"/>
                </a:solidFill>
              </a:rPr>
              <a:t>gateway.getCurrentIdentity</a:t>
            </a:r>
            <a:r>
              <a:rPr lang="en-US" sz="2000" dirty="0">
                <a:solidFill>
                  <a:srgbClr val="00B050"/>
                </a:solidFill>
              </a:rPr>
              <a:t>();</a:t>
            </a:r>
            <a:br>
              <a:rPr lang="en-US" sz="2000" dirty="0">
                <a:solidFill>
                  <a:srgbClr val="00B050"/>
                </a:solidFill>
              </a:rPr>
            </a:br>
            <a:br>
              <a:rPr lang="en-US" sz="2000" dirty="0">
                <a:solidFill>
                  <a:srgbClr val="00B050"/>
                </a:solidFill>
              </a:rPr>
            </a:br>
            <a:r>
              <a:rPr lang="en-US" sz="2000" dirty="0">
                <a:solidFill>
                  <a:srgbClr val="00B050"/>
                </a:solidFill>
              </a:rPr>
              <a:t> </a:t>
            </a:r>
            <a:r>
              <a:rPr lang="en-US" sz="2000" dirty="0" err="1">
                <a:solidFill>
                  <a:srgbClr val="00B050"/>
                </a:solidFill>
              </a:rPr>
              <a:t>console.log</a:t>
            </a:r>
            <a:r>
              <a:rPr lang="en-US" sz="2000" dirty="0">
                <a:solidFill>
                  <a:srgbClr val="00B050"/>
                </a:solidFill>
              </a:rPr>
              <a:t>(`</a:t>
            </a:r>
            <a:r>
              <a:rPr lang="en-US" sz="2000" dirty="0" err="1">
                <a:solidFill>
                  <a:srgbClr val="00B050"/>
                </a:solidFill>
              </a:rPr>
              <a:t>AdminIdentity</a:t>
            </a:r>
            <a:r>
              <a:rPr lang="en-US" sz="2000" dirty="0">
                <a:solidFill>
                  <a:srgbClr val="00B050"/>
                </a:solidFill>
              </a:rPr>
              <a:t>: + ${</a:t>
            </a:r>
            <a:r>
              <a:rPr lang="en-US" sz="2000" dirty="0" err="1">
                <a:solidFill>
                  <a:srgbClr val="00B050"/>
                </a:solidFill>
              </a:rPr>
              <a:t>adminIdentity</a:t>
            </a:r>
            <a:r>
              <a:rPr lang="en-US" sz="2000" dirty="0">
                <a:solidFill>
                  <a:srgbClr val="00B050"/>
                </a:solidFill>
              </a:rPr>
              <a:t>}`);</a:t>
            </a:r>
          </a:p>
        </p:txBody>
      </p:sp>
      <p:sp>
        <p:nvSpPr>
          <p:cNvPr id="3" name="Slide Number Placeholder 2">
            <a:extLst>
              <a:ext uri="{FF2B5EF4-FFF2-40B4-BE49-F238E27FC236}">
                <a16:creationId xmlns:a16="http://schemas.microsoft.com/office/drawing/2014/main" id="{7D0E40A2-0989-6C4D-8DE1-3686AA3F716F}"/>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5" name="TextBox 4">
            <a:extLst>
              <a:ext uri="{FF2B5EF4-FFF2-40B4-BE49-F238E27FC236}">
                <a16:creationId xmlns:a16="http://schemas.microsoft.com/office/drawing/2014/main" id="{7413F3EE-0ECE-3142-B07B-59EC07BCD172}"/>
              </a:ext>
            </a:extLst>
          </p:cNvPr>
          <p:cNvSpPr txBox="1"/>
          <p:nvPr/>
        </p:nvSpPr>
        <p:spPr>
          <a:xfrm>
            <a:off x="1371601" y="500459"/>
            <a:ext cx="4669868" cy="369332"/>
          </a:xfrm>
          <a:prstGeom prst="rect">
            <a:avLst/>
          </a:prstGeom>
          <a:noFill/>
        </p:spPr>
        <p:txBody>
          <a:bodyPr wrap="none" rtlCol="0">
            <a:spAutoFit/>
          </a:bodyPr>
          <a:lstStyle/>
          <a:p>
            <a:r>
              <a:rPr lang="en-US" dirty="0"/>
              <a:t>JavaScript::Get Public Certificate attributes</a:t>
            </a:r>
          </a:p>
        </p:txBody>
      </p:sp>
      <p:sp>
        <p:nvSpPr>
          <p:cNvPr id="6" name="Rounded Rectangle 5">
            <a:extLst>
              <a:ext uri="{FF2B5EF4-FFF2-40B4-BE49-F238E27FC236}">
                <a16:creationId xmlns:a16="http://schemas.microsoft.com/office/drawing/2014/main" id="{0A148B25-2AB5-304F-8B59-F3B211B017BF}"/>
              </a:ext>
            </a:extLst>
          </p:cNvPr>
          <p:cNvSpPr/>
          <p:nvPr/>
        </p:nvSpPr>
        <p:spPr>
          <a:xfrm>
            <a:off x="1906859" y="3469669"/>
            <a:ext cx="10034745" cy="2965638"/>
          </a:xfrm>
          <a:prstGeom prst="round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TextBox 7">
            <a:extLst>
              <a:ext uri="{FF2B5EF4-FFF2-40B4-BE49-F238E27FC236}">
                <a16:creationId xmlns:a16="http://schemas.microsoft.com/office/drawing/2014/main" id="{89F1116D-BFCF-4F47-8E5A-D7A7DDD20C90}"/>
              </a:ext>
            </a:extLst>
          </p:cNvPr>
          <p:cNvSpPr txBox="1"/>
          <p:nvPr/>
        </p:nvSpPr>
        <p:spPr>
          <a:xfrm>
            <a:off x="1906859" y="3802031"/>
            <a:ext cx="10285141" cy="2308324"/>
          </a:xfrm>
          <a:prstGeom prst="rect">
            <a:avLst/>
          </a:prstGeom>
          <a:noFill/>
        </p:spPr>
        <p:txBody>
          <a:bodyPr wrap="square" rtlCol="0">
            <a:spAutoFit/>
          </a:bodyPr>
          <a:lstStyle/>
          <a:p>
            <a:r>
              <a:rPr lang="en-US" dirty="0" err="1">
                <a:solidFill>
                  <a:srgbClr val="00B050"/>
                </a:solidFill>
              </a:rPr>
              <a:t>AdminIdentity</a:t>
            </a:r>
            <a:r>
              <a:rPr lang="en-US" dirty="0">
                <a:solidFill>
                  <a:srgbClr val="00B050"/>
                </a:solidFill>
              </a:rPr>
              <a:t>: + {"name":"</a:t>
            </a:r>
            <a:r>
              <a:rPr lang="en-US" dirty="0" err="1">
                <a:solidFill>
                  <a:srgbClr val="00B050"/>
                </a:solidFill>
              </a:rPr>
              <a:t>voterApp</a:t>
            </a:r>
            <a:r>
              <a:rPr lang="en-US" dirty="0">
                <a:solidFill>
                  <a:srgbClr val="00B050"/>
                </a:solidFill>
              </a:rPr>
              <a:t>-admin",</a:t>
            </a:r>
          </a:p>
          <a:p>
            <a:r>
              <a:rPr lang="en-US" dirty="0">
                <a:solidFill>
                  <a:srgbClr val="00B050"/>
                </a:solidFill>
              </a:rPr>
              <a:t>"mspid":"</a:t>
            </a:r>
            <a:r>
              <a:rPr lang="en-US" dirty="0" err="1">
                <a:solidFill>
                  <a:srgbClr val="00B050"/>
                </a:solidFill>
              </a:rPr>
              <a:t>votermsp</a:t>
            </a:r>
            <a:r>
              <a:rPr lang="en-US" dirty="0">
                <a:solidFill>
                  <a:srgbClr val="00B050"/>
                </a:solidFill>
              </a:rPr>
              <a:t>",</a:t>
            </a:r>
          </a:p>
          <a:p>
            <a:r>
              <a:rPr lang="en-US" dirty="0">
                <a:solidFill>
                  <a:srgbClr val="00B050"/>
                </a:solidFill>
              </a:rPr>
              <a:t>"roles":[],"affiliation":"","enrollmentSecret":"","enrollment":{"signingIdentity":"00976f0fd66e107c8a67f5d978d864ca10283018452f216ec98c61992e063f1b","identity":{"certificate":"-----BEGIN CERTIFICATE-----\</a:t>
            </a:r>
            <a:r>
              <a:rPr lang="en-US" dirty="0" err="1">
                <a:solidFill>
                  <a:srgbClr val="00B050"/>
                </a:solidFill>
              </a:rPr>
              <a:t>nMIICcTCCAhigAwIBAgIUUIBBRu</a:t>
            </a:r>
            <a:r>
              <a:rPr lang="en-US" dirty="0">
                <a:solidFill>
                  <a:srgbClr val="00B050"/>
                </a:solidFill>
              </a:rPr>
              <a:t>/ … </a:t>
            </a:r>
          </a:p>
          <a:p>
            <a:endParaRPr lang="en-US" dirty="0">
              <a:solidFill>
                <a:srgbClr val="00B050"/>
              </a:solidFill>
            </a:endParaRPr>
          </a:p>
          <a:p>
            <a:r>
              <a:rPr lang="en-US" dirty="0">
                <a:solidFill>
                  <a:srgbClr val="00B050"/>
                </a:solidFill>
              </a:rPr>
              <a:t>/</a:t>
            </a:r>
            <a:r>
              <a:rPr lang="en-US" dirty="0" err="1">
                <a:solidFill>
                  <a:srgbClr val="00B050"/>
                </a:solidFill>
              </a:rPr>
              <a:t>oU</a:t>
            </a:r>
            <a:r>
              <a:rPr lang="en-US" dirty="0">
                <a:solidFill>
                  <a:srgbClr val="00B050"/>
                </a:solidFill>
              </a:rPr>
              <a:t>\n+nlfELEQBfm+78aqMwtiaCblpwIgE4WexVHK8NQ2hav6cuKuf4AfVPYuF63vRC78\ni1x6jq8=\n-----END CERTIFICATE-----\n"}}}</a:t>
            </a:r>
          </a:p>
        </p:txBody>
      </p:sp>
    </p:spTree>
    <p:extLst>
      <p:ext uri="{BB962C8B-B14F-4D97-AF65-F5344CB8AC3E}">
        <p14:creationId xmlns:p14="http://schemas.microsoft.com/office/powerpoint/2010/main" val="192799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6966-EFB0-6B45-91EA-D6E98B277576}"/>
              </a:ext>
            </a:extLst>
          </p:cNvPr>
          <p:cNvSpPr>
            <a:spLocks noGrp="1"/>
          </p:cNvSpPr>
          <p:nvPr>
            <p:ph type="title"/>
          </p:nvPr>
        </p:nvSpPr>
        <p:spPr/>
        <p:txBody>
          <a:bodyPr/>
          <a:lstStyle/>
          <a:p>
            <a:r>
              <a:rPr lang="en-US" dirty="0">
                <a:solidFill>
                  <a:schemeClr val="accent2"/>
                </a:solidFill>
              </a:rPr>
              <a:t>Consensus in HLF</a:t>
            </a:r>
          </a:p>
        </p:txBody>
      </p:sp>
      <p:sp>
        <p:nvSpPr>
          <p:cNvPr id="3" name="Slide Number Placeholder 2">
            <a:extLst>
              <a:ext uri="{FF2B5EF4-FFF2-40B4-BE49-F238E27FC236}">
                <a16:creationId xmlns:a16="http://schemas.microsoft.com/office/drawing/2014/main" id="{C98D16F1-D0C1-8B45-955F-4EB81A4A95AF}"/>
              </a:ext>
            </a:extLst>
          </p:cNvPr>
          <p:cNvSpPr>
            <a:spLocks noGrp="1"/>
          </p:cNvSpPr>
          <p:nvPr>
            <p:ph type="sldNum" sz="quarter" idx="10"/>
          </p:nvPr>
        </p:nvSpPr>
        <p:spPr/>
        <p:txBody>
          <a:bodyPr/>
          <a:lstStyle/>
          <a:p>
            <a:fld id="{3FD999D4-B456-9943-89B7-30D56181CE18}" type="slidenum">
              <a:rPr lang="en-US" smtClean="0"/>
              <a:t>19</a:t>
            </a:fld>
            <a:endParaRPr lang="en-US"/>
          </a:p>
        </p:txBody>
      </p:sp>
      <p:sp>
        <p:nvSpPr>
          <p:cNvPr id="4" name="Rectangle 3">
            <a:extLst>
              <a:ext uri="{FF2B5EF4-FFF2-40B4-BE49-F238E27FC236}">
                <a16:creationId xmlns:a16="http://schemas.microsoft.com/office/drawing/2014/main" id="{ED9CCA2D-9136-6343-913D-9CAF2684786A}"/>
              </a:ext>
            </a:extLst>
          </p:cNvPr>
          <p:cNvSpPr/>
          <p:nvPr/>
        </p:nvSpPr>
        <p:spPr>
          <a:xfrm>
            <a:off x="892098" y="1166843"/>
            <a:ext cx="9445082" cy="3416320"/>
          </a:xfrm>
          <a:prstGeom prst="rect">
            <a:avLst/>
          </a:prstGeom>
        </p:spPr>
        <p:txBody>
          <a:bodyPr wrap="square">
            <a:spAutoFit/>
          </a:bodyPr>
          <a:lstStyle/>
          <a:p>
            <a:r>
              <a:rPr lang="en-US" dirty="0"/>
              <a:t>permissioned </a:t>
            </a:r>
            <a:r>
              <a:rPr lang="en-US" b="1" dirty="0"/>
              <a:t>voting-based</a:t>
            </a:r>
            <a:r>
              <a:rPr lang="en-US" dirty="0"/>
              <a:t> consensus </a:t>
            </a:r>
          </a:p>
          <a:p>
            <a:endParaRPr lang="en-US" dirty="0"/>
          </a:p>
          <a:p>
            <a:r>
              <a:rPr lang="en-US" dirty="0"/>
              <a:t>assumption that business blockchain networks operate in an environment of </a:t>
            </a:r>
            <a:r>
              <a:rPr lang="en-US" b="1" dirty="0"/>
              <a:t>partial trust</a:t>
            </a:r>
            <a:r>
              <a:rPr lang="en-US" dirty="0"/>
              <a:t>.</a:t>
            </a:r>
          </a:p>
          <a:p>
            <a:endParaRPr lang="en-US" dirty="0"/>
          </a:p>
          <a:p>
            <a:r>
              <a:rPr lang="en-US" dirty="0"/>
              <a:t>Advantage </a:t>
            </a:r>
            <a:r>
              <a:rPr lang="en-US" b="1" dirty="0"/>
              <a:t>low-latency </a:t>
            </a:r>
            <a:r>
              <a:rPr lang="en-US" dirty="0"/>
              <a:t>finality. </a:t>
            </a:r>
          </a:p>
          <a:p>
            <a:endParaRPr lang="en-US" dirty="0"/>
          </a:p>
          <a:p>
            <a:r>
              <a:rPr lang="en-US" dirty="0"/>
              <a:t>When a </a:t>
            </a:r>
            <a:r>
              <a:rPr lang="en-US" b="1" dirty="0"/>
              <a:t>majority of nodes</a:t>
            </a:r>
            <a:r>
              <a:rPr lang="en-US" dirty="0"/>
              <a:t> validates a transaction or block, consensus exists and finality occurs.  </a:t>
            </a:r>
          </a:p>
          <a:p>
            <a:endParaRPr lang="en-US" dirty="0"/>
          </a:p>
          <a:p>
            <a:r>
              <a:rPr lang="en-US" b="1" dirty="0"/>
              <a:t>Majority ratio</a:t>
            </a:r>
            <a:r>
              <a:rPr lang="en-US" dirty="0"/>
              <a:t>, typically 2/3</a:t>
            </a:r>
            <a:r>
              <a:rPr lang="en-US" baseline="30000" dirty="0"/>
              <a:t>rd, </a:t>
            </a:r>
            <a:r>
              <a:rPr lang="en-US" dirty="0"/>
              <a:t> is `user defined` </a:t>
            </a:r>
            <a:r>
              <a:rPr lang="en-US" b="1" dirty="0"/>
              <a:t>configuration</a:t>
            </a:r>
            <a:r>
              <a:rPr lang="en-US" dirty="0"/>
              <a:t>  in </a:t>
            </a:r>
            <a:r>
              <a:rPr lang="en-US" b="1" dirty="0"/>
              <a:t>Policy</a:t>
            </a:r>
            <a:r>
              <a:rPr lang="en-US" dirty="0"/>
              <a:t> </a:t>
            </a:r>
          </a:p>
          <a:p>
            <a:endParaRPr lang="en-US" dirty="0"/>
          </a:p>
          <a:p>
            <a:endParaRPr lang="en-US" dirty="0"/>
          </a:p>
        </p:txBody>
      </p:sp>
    </p:spTree>
    <p:extLst>
      <p:ext uri="{BB962C8B-B14F-4D97-AF65-F5344CB8AC3E}">
        <p14:creationId xmlns:p14="http://schemas.microsoft.com/office/powerpoint/2010/main" val="186960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99A38B-C074-D147-BCEA-F68C5DC0E224}"/>
              </a:ext>
            </a:extLst>
          </p:cNvPr>
          <p:cNvSpPr>
            <a:spLocks noGrp="1"/>
          </p:cNvSpPr>
          <p:nvPr>
            <p:ph type="sldNum" sz="quarter" idx="10"/>
          </p:nvPr>
        </p:nvSpPr>
        <p:spPr/>
        <p:txBody>
          <a:bodyPr/>
          <a:lstStyle/>
          <a:p>
            <a:fld id="{D0BE6F14-FF48-0F4F-A8AA-2E3F25371E4A}" type="slidenum">
              <a:rPr lang="en-US" smtClean="0"/>
              <a:pPr/>
              <a:t>2</a:t>
            </a:fld>
            <a:endParaRPr lang="en-US" dirty="0"/>
          </a:p>
        </p:txBody>
      </p:sp>
      <p:sp>
        <p:nvSpPr>
          <p:cNvPr id="3" name="Footer Placeholder 2">
            <a:extLst>
              <a:ext uri="{FF2B5EF4-FFF2-40B4-BE49-F238E27FC236}">
                <a16:creationId xmlns:a16="http://schemas.microsoft.com/office/drawing/2014/main" id="{878257FD-7B1F-524D-9FCE-57866C8D333B}"/>
              </a:ext>
            </a:extLst>
          </p:cNvPr>
          <p:cNvSpPr>
            <a:spLocks noGrp="1"/>
          </p:cNvSpPr>
          <p:nvPr>
            <p:ph type="ftr" sz="quarter" idx="11"/>
          </p:nvPr>
        </p:nvSpPr>
        <p:spPr/>
        <p:txBody>
          <a:bodyPr/>
          <a:lstStyle/>
          <a:p>
            <a:r>
              <a:rPr lang="de-DE"/>
              <a:t>GTM Partnership, DBG Developer Engagement / © 2018 IBM Corporation</a:t>
            </a:r>
            <a:endParaRPr lang="en-US" dirty="0"/>
          </a:p>
        </p:txBody>
      </p:sp>
      <p:grpSp>
        <p:nvGrpSpPr>
          <p:cNvPr id="4" name="Group 3">
            <a:extLst>
              <a:ext uri="{FF2B5EF4-FFF2-40B4-BE49-F238E27FC236}">
                <a16:creationId xmlns:a16="http://schemas.microsoft.com/office/drawing/2014/main" id="{131D22FD-744E-D044-9A19-6DFEF09F3B68}"/>
              </a:ext>
            </a:extLst>
          </p:cNvPr>
          <p:cNvGrpSpPr/>
          <p:nvPr/>
        </p:nvGrpSpPr>
        <p:grpSpPr>
          <a:xfrm>
            <a:off x="1031558" y="3400638"/>
            <a:ext cx="6889178" cy="1569681"/>
            <a:chOff x="1224598" y="3154766"/>
            <a:chExt cx="6889178" cy="1569681"/>
          </a:xfrm>
        </p:grpSpPr>
        <p:sp>
          <p:nvSpPr>
            <p:cNvPr id="5" name="Document 4">
              <a:extLst>
                <a:ext uri="{FF2B5EF4-FFF2-40B4-BE49-F238E27FC236}">
                  <a16:creationId xmlns:a16="http://schemas.microsoft.com/office/drawing/2014/main" id="{5C4FC838-0F0A-1B4A-94F1-798B9BBBCDB3}"/>
                </a:ext>
              </a:extLst>
            </p:cNvPr>
            <p:cNvSpPr/>
            <p:nvPr/>
          </p:nvSpPr>
          <p:spPr>
            <a:xfrm>
              <a:off x="1224598" y="3154766"/>
              <a:ext cx="6889178" cy="1569681"/>
            </a:xfrm>
            <a:prstGeom prst="flowChartDocumen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42EB4858-60BB-234D-ADDC-B149D2A2C9CA}"/>
                </a:ext>
              </a:extLst>
            </p:cNvPr>
            <p:cNvSpPr/>
            <p:nvPr/>
          </p:nvSpPr>
          <p:spPr>
            <a:xfrm>
              <a:off x="1438364" y="3476429"/>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bg2"/>
                  </a:solidFill>
                </a:rPr>
                <a:t>Config</a:t>
              </a:r>
              <a:r>
                <a:rPr lang="en-US" sz="1350" dirty="0">
                  <a:solidFill>
                    <a:schemeClr val="bg2"/>
                  </a:solidFill>
                </a:rPr>
                <a:t> Block</a:t>
              </a:r>
            </a:p>
            <a:p>
              <a:pPr algn="ctr"/>
              <a:r>
                <a:rPr lang="en-US" sz="1350" dirty="0">
                  <a:solidFill>
                    <a:schemeClr val="bg2"/>
                  </a:solidFill>
                </a:rPr>
                <a:t>0</a:t>
              </a:r>
            </a:p>
          </p:txBody>
        </p:sp>
        <p:sp>
          <p:nvSpPr>
            <p:cNvPr id="7" name="Rectangle 6">
              <a:extLst>
                <a:ext uri="{FF2B5EF4-FFF2-40B4-BE49-F238E27FC236}">
                  <a16:creationId xmlns:a16="http://schemas.microsoft.com/office/drawing/2014/main" id="{6DE239CD-91F7-5046-9177-4A76FC64DE71}"/>
                </a:ext>
              </a:extLst>
            </p:cNvPr>
            <p:cNvSpPr/>
            <p:nvPr/>
          </p:nvSpPr>
          <p:spPr>
            <a:xfrm>
              <a:off x="2699236" y="3476429"/>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bg2"/>
                  </a:solidFill>
                </a:rPr>
                <a:t>Config</a:t>
              </a:r>
              <a:endParaRPr lang="en-US" sz="1350" dirty="0">
                <a:solidFill>
                  <a:schemeClr val="bg2"/>
                </a:solidFill>
              </a:endParaRPr>
            </a:p>
            <a:p>
              <a:pPr algn="ctr"/>
              <a:r>
                <a:rPr lang="en-US" sz="1350" dirty="0">
                  <a:solidFill>
                    <a:schemeClr val="bg2"/>
                  </a:solidFill>
                </a:rPr>
                <a:t>Block</a:t>
              </a:r>
            </a:p>
            <a:p>
              <a:pPr algn="ctr"/>
              <a:r>
                <a:rPr lang="en-US" sz="1350" dirty="0">
                  <a:solidFill>
                    <a:schemeClr val="bg2"/>
                  </a:solidFill>
                </a:rPr>
                <a:t>1</a:t>
              </a:r>
            </a:p>
          </p:txBody>
        </p:sp>
        <p:sp>
          <p:nvSpPr>
            <p:cNvPr id="8" name="Rectangle 7">
              <a:extLst>
                <a:ext uri="{FF2B5EF4-FFF2-40B4-BE49-F238E27FC236}">
                  <a16:creationId xmlns:a16="http://schemas.microsoft.com/office/drawing/2014/main" id="{9F87370C-0783-6B44-BF05-9F32813E122C}"/>
                </a:ext>
              </a:extLst>
            </p:cNvPr>
            <p:cNvSpPr/>
            <p:nvPr/>
          </p:nvSpPr>
          <p:spPr>
            <a:xfrm>
              <a:off x="3979684" y="3476429"/>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1200" dirty="0">
                  <a:solidFill>
                    <a:schemeClr val="bg2"/>
                  </a:solidFill>
                </a:rPr>
                <a:t>Transaction</a:t>
              </a:r>
            </a:p>
            <a:p>
              <a:pPr algn="ctr"/>
              <a:r>
                <a:rPr lang="en-US" sz="1350" dirty="0">
                  <a:solidFill>
                    <a:schemeClr val="bg2"/>
                  </a:solidFill>
                </a:rPr>
                <a:t>Block</a:t>
              </a:r>
            </a:p>
            <a:p>
              <a:pPr algn="ctr"/>
              <a:r>
                <a:rPr lang="en-US" sz="1350" dirty="0">
                  <a:solidFill>
                    <a:schemeClr val="bg2"/>
                  </a:solidFill>
                </a:rPr>
                <a:t>2</a:t>
              </a:r>
            </a:p>
          </p:txBody>
        </p:sp>
        <p:sp>
          <p:nvSpPr>
            <p:cNvPr id="9" name="Rectangle 8">
              <a:extLst>
                <a:ext uri="{FF2B5EF4-FFF2-40B4-BE49-F238E27FC236}">
                  <a16:creationId xmlns:a16="http://schemas.microsoft.com/office/drawing/2014/main" id="{22D704E5-9054-0547-8F65-85590185FEC3}"/>
                </a:ext>
              </a:extLst>
            </p:cNvPr>
            <p:cNvSpPr/>
            <p:nvPr/>
          </p:nvSpPr>
          <p:spPr>
            <a:xfrm>
              <a:off x="5260132" y="3476429"/>
              <a:ext cx="810490"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1200" dirty="0">
                  <a:solidFill>
                    <a:schemeClr val="bg2"/>
                  </a:solidFill>
                </a:rPr>
                <a:t>Transaction</a:t>
              </a:r>
            </a:p>
            <a:p>
              <a:pPr algn="ctr"/>
              <a:r>
                <a:rPr lang="en-US" sz="1350" dirty="0">
                  <a:solidFill>
                    <a:schemeClr val="bg2"/>
                  </a:solidFill>
                </a:rPr>
                <a:t>Block</a:t>
              </a:r>
            </a:p>
            <a:p>
              <a:pPr algn="ctr"/>
              <a:r>
                <a:rPr lang="en-US" sz="1350" dirty="0">
                  <a:solidFill>
                    <a:schemeClr val="bg2"/>
                  </a:solidFill>
                </a:rPr>
                <a:t>3</a:t>
              </a:r>
            </a:p>
          </p:txBody>
        </p:sp>
        <p:cxnSp>
          <p:nvCxnSpPr>
            <p:cNvPr id="10" name="Straight Arrow Connector 11">
              <a:extLst>
                <a:ext uri="{FF2B5EF4-FFF2-40B4-BE49-F238E27FC236}">
                  <a16:creationId xmlns:a16="http://schemas.microsoft.com/office/drawing/2014/main" id="{FC939490-A99D-4F48-8F10-1B8E319CC9CC}"/>
                </a:ext>
              </a:extLst>
            </p:cNvPr>
            <p:cNvCxnSpPr>
              <a:stCxn id="7" idx="0"/>
              <a:endCxn id="6" idx="3"/>
            </p:cNvCxnSpPr>
            <p:nvPr/>
          </p:nvCxnSpPr>
          <p:spPr>
            <a:xfrm rot="16200000" flipH="1" flipV="1">
              <a:off x="2474045" y="3251238"/>
              <a:ext cx="405245" cy="855628"/>
            </a:xfrm>
            <a:prstGeom prst="bentConnector4">
              <a:avLst>
                <a:gd name="adj1" fmla="val -42308"/>
                <a:gd name="adj2" fmla="val 7368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1">
              <a:extLst>
                <a:ext uri="{FF2B5EF4-FFF2-40B4-BE49-F238E27FC236}">
                  <a16:creationId xmlns:a16="http://schemas.microsoft.com/office/drawing/2014/main" id="{40D6DD22-DE3F-524D-9277-7CC3FBB4DEAB}"/>
                </a:ext>
              </a:extLst>
            </p:cNvPr>
            <p:cNvCxnSpPr>
              <a:stCxn id="8" idx="0"/>
              <a:endCxn id="7" idx="3"/>
            </p:cNvCxnSpPr>
            <p:nvPr/>
          </p:nvCxnSpPr>
          <p:spPr>
            <a:xfrm rot="16200000" flipH="1" flipV="1">
              <a:off x="3744705" y="3241450"/>
              <a:ext cx="405245" cy="875204"/>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154F53-BA7D-A540-B9D7-A4A742744EBD}"/>
                </a:ext>
              </a:extLst>
            </p:cNvPr>
            <p:cNvCxnSpPr>
              <a:stCxn id="9" idx="0"/>
              <a:endCxn id="8" idx="3"/>
            </p:cNvCxnSpPr>
            <p:nvPr/>
          </p:nvCxnSpPr>
          <p:spPr>
            <a:xfrm rot="16200000" flipH="1" flipV="1">
              <a:off x="5025153" y="3241450"/>
              <a:ext cx="405245" cy="875204"/>
            </a:xfrm>
            <a:prstGeom prst="bentConnector4">
              <a:avLst>
                <a:gd name="adj1" fmla="val -42308"/>
                <a:gd name="adj2" fmla="val 7315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81D42C-3919-E84B-B017-F30DC103ACAE}"/>
                </a:ext>
              </a:extLst>
            </p:cNvPr>
            <p:cNvSpPr txBox="1"/>
            <p:nvPr/>
          </p:nvSpPr>
          <p:spPr>
            <a:xfrm>
              <a:off x="1484635" y="4222858"/>
              <a:ext cx="717947" cy="261610"/>
            </a:xfrm>
            <a:prstGeom prst="rect">
              <a:avLst/>
            </a:prstGeom>
            <a:noFill/>
          </p:spPr>
          <p:txBody>
            <a:bodyPr wrap="square" rtlCol="0">
              <a:spAutoFit/>
            </a:bodyPr>
            <a:lstStyle/>
            <a:p>
              <a:pPr algn="ctr"/>
              <a:r>
                <a:rPr lang="en-US" sz="1100" dirty="0">
                  <a:solidFill>
                    <a:schemeClr val="bg1"/>
                  </a:solidFill>
                </a:rPr>
                <a:t>Genesis</a:t>
              </a:r>
            </a:p>
          </p:txBody>
        </p:sp>
        <p:sp>
          <p:nvSpPr>
            <p:cNvPr id="14" name="Can 13">
              <a:extLst>
                <a:ext uri="{FF2B5EF4-FFF2-40B4-BE49-F238E27FC236}">
                  <a16:creationId xmlns:a16="http://schemas.microsoft.com/office/drawing/2014/main" id="{4E42AD15-D024-A644-A958-D3A8CE0DE903}"/>
                </a:ext>
              </a:extLst>
            </p:cNvPr>
            <p:cNvSpPr/>
            <p:nvPr/>
          </p:nvSpPr>
          <p:spPr>
            <a:xfrm>
              <a:off x="6622946" y="3476429"/>
              <a:ext cx="1271373" cy="819421"/>
            </a:xfrm>
            <a:prstGeom prst="can">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424BE9-F24D-2347-8398-757A1162EE34}"/>
                </a:ext>
              </a:extLst>
            </p:cNvPr>
            <p:cNvSpPr txBox="1"/>
            <p:nvPr/>
          </p:nvSpPr>
          <p:spPr>
            <a:xfrm>
              <a:off x="6627300" y="3789576"/>
              <a:ext cx="1256518" cy="300082"/>
            </a:xfrm>
            <a:prstGeom prst="rect">
              <a:avLst/>
            </a:prstGeom>
            <a:noFill/>
          </p:spPr>
          <p:txBody>
            <a:bodyPr wrap="square" rtlCol="0">
              <a:spAutoFit/>
            </a:bodyPr>
            <a:lstStyle/>
            <a:p>
              <a:pPr algn="ctr"/>
              <a:r>
                <a:rPr lang="en-US" sz="1350" dirty="0" err="1">
                  <a:solidFill>
                    <a:schemeClr val="bg1"/>
                  </a:solidFill>
                </a:rPr>
                <a:t>Worldstate</a:t>
              </a:r>
              <a:endParaRPr lang="en-US" sz="1350" dirty="0">
                <a:solidFill>
                  <a:schemeClr val="bg1"/>
                </a:solidFill>
              </a:endParaRPr>
            </a:p>
          </p:txBody>
        </p:sp>
        <p:sp>
          <p:nvSpPr>
            <p:cNvPr id="16" name="TextBox 15">
              <a:extLst>
                <a:ext uri="{FF2B5EF4-FFF2-40B4-BE49-F238E27FC236}">
                  <a16:creationId xmlns:a16="http://schemas.microsoft.com/office/drawing/2014/main" id="{FFEB4E63-C777-6442-A286-F92BD54F9997}"/>
                </a:ext>
              </a:extLst>
            </p:cNvPr>
            <p:cNvSpPr txBox="1"/>
            <p:nvPr/>
          </p:nvSpPr>
          <p:spPr>
            <a:xfrm>
              <a:off x="3170648" y="4295850"/>
              <a:ext cx="1121418" cy="307777"/>
            </a:xfrm>
            <a:prstGeom prst="rect">
              <a:avLst/>
            </a:prstGeom>
            <a:noFill/>
          </p:spPr>
          <p:txBody>
            <a:bodyPr wrap="square" rtlCol="0">
              <a:spAutoFit/>
            </a:bodyPr>
            <a:lstStyle/>
            <a:p>
              <a:pPr algn="ctr"/>
              <a:r>
                <a:rPr lang="en-US" sz="1400" dirty="0" err="1">
                  <a:solidFill>
                    <a:schemeClr val="bg1"/>
                  </a:solidFill>
                </a:rPr>
                <a:t>Blockchain</a:t>
              </a:r>
              <a:endParaRPr lang="en-US" sz="1100" dirty="0">
                <a:solidFill>
                  <a:schemeClr val="bg1"/>
                </a:solidFill>
              </a:endParaRPr>
            </a:p>
          </p:txBody>
        </p:sp>
      </p:grpSp>
      <p:sp>
        <p:nvSpPr>
          <p:cNvPr id="17" name="TextBox 16">
            <a:extLst>
              <a:ext uri="{FF2B5EF4-FFF2-40B4-BE49-F238E27FC236}">
                <a16:creationId xmlns:a16="http://schemas.microsoft.com/office/drawing/2014/main" id="{E63ADFFE-526D-8F43-B0B5-A5140FC0027B}"/>
              </a:ext>
            </a:extLst>
          </p:cNvPr>
          <p:cNvSpPr txBox="1"/>
          <p:nvPr/>
        </p:nvSpPr>
        <p:spPr>
          <a:xfrm>
            <a:off x="304801" y="873182"/>
            <a:ext cx="10021823" cy="2492990"/>
          </a:xfrm>
          <a:prstGeom prst="rect">
            <a:avLst/>
          </a:prstGeom>
          <a:noFill/>
        </p:spPr>
        <p:txBody>
          <a:bodyPr wrap="square" rtlCol="0">
            <a:spAutoFit/>
          </a:bodyPr>
          <a:lstStyle/>
          <a:p>
            <a:r>
              <a:rPr lang="en-US" sz="2400" dirty="0">
                <a:solidFill>
                  <a:schemeClr val="bg2"/>
                </a:solidFill>
              </a:rPr>
              <a:t>"Blockchains are the distributed ledger technology underlying bitcoin and other cryptocurrencies.  More broadly, a blockchain is a mechanism for updating truth states in distributed network computing,  producing consensus trust and serving as a new form of general computational substrate." </a:t>
            </a:r>
          </a:p>
          <a:p>
            <a:pPr marL="285750" indent="-285750">
              <a:buFontTx/>
              <a:buChar char="-"/>
            </a:pPr>
            <a:endParaRPr lang="en-US" dirty="0">
              <a:solidFill>
                <a:schemeClr val="bg2"/>
              </a:solidFill>
            </a:endParaRPr>
          </a:p>
          <a:p>
            <a:pPr algn="r"/>
            <a:r>
              <a:rPr lang="en-US" dirty="0">
                <a:solidFill>
                  <a:schemeClr val="bg2"/>
                </a:solidFill>
              </a:rPr>
              <a:t>Melanie Swan</a:t>
            </a:r>
          </a:p>
        </p:txBody>
      </p:sp>
    </p:spTree>
    <p:extLst>
      <p:ext uri="{BB962C8B-B14F-4D97-AF65-F5344CB8AC3E}">
        <p14:creationId xmlns:p14="http://schemas.microsoft.com/office/powerpoint/2010/main" val="283199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6966-EFB0-6B45-91EA-D6E98B277576}"/>
              </a:ext>
            </a:extLst>
          </p:cNvPr>
          <p:cNvSpPr>
            <a:spLocks noGrp="1"/>
          </p:cNvSpPr>
          <p:nvPr>
            <p:ph type="title"/>
          </p:nvPr>
        </p:nvSpPr>
        <p:spPr/>
        <p:txBody>
          <a:bodyPr/>
          <a:lstStyle/>
          <a:p>
            <a:r>
              <a:rPr lang="en-US" dirty="0">
                <a:solidFill>
                  <a:schemeClr val="accent2"/>
                </a:solidFill>
              </a:rPr>
              <a:t>3 nodes for Consensus</a:t>
            </a:r>
          </a:p>
        </p:txBody>
      </p:sp>
      <p:sp>
        <p:nvSpPr>
          <p:cNvPr id="3" name="Slide Number Placeholder 2">
            <a:extLst>
              <a:ext uri="{FF2B5EF4-FFF2-40B4-BE49-F238E27FC236}">
                <a16:creationId xmlns:a16="http://schemas.microsoft.com/office/drawing/2014/main" id="{C98D16F1-D0C1-8B45-955F-4EB81A4A95AF}"/>
              </a:ext>
            </a:extLst>
          </p:cNvPr>
          <p:cNvSpPr>
            <a:spLocks noGrp="1"/>
          </p:cNvSpPr>
          <p:nvPr>
            <p:ph type="sldNum" sz="quarter" idx="10"/>
          </p:nvPr>
        </p:nvSpPr>
        <p:spPr/>
        <p:txBody>
          <a:bodyPr/>
          <a:lstStyle/>
          <a:p>
            <a:fld id="{3FD999D4-B456-9943-89B7-30D56181CE18}" type="slidenum">
              <a:rPr lang="en-US" smtClean="0"/>
              <a:t>20</a:t>
            </a:fld>
            <a:endParaRPr lang="en-US"/>
          </a:p>
        </p:txBody>
      </p:sp>
      <p:sp>
        <p:nvSpPr>
          <p:cNvPr id="4" name="Rectangle 3">
            <a:extLst>
              <a:ext uri="{FF2B5EF4-FFF2-40B4-BE49-F238E27FC236}">
                <a16:creationId xmlns:a16="http://schemas.microsoft.com/office/drawing/2014/main" id="{ED9CCA2D-9136-6343-913D-9CAF2684786A}"/>
              </a:ext>
            </a:extLst>
          </p:cNvPr>
          <p:cNvSpPr/>
          <p:nvPr/>
        </p:nvSpPr>
        <p:spPr>
          <a:xfrm>
            <a:off x="892098" y="1166843"/>
            <a:ext cx="9445082" cy="3416320"/>
          </a:xfrm>
          <a:prstGeom prst="rect">
            <a:avLst/>
          </a:prstGeom>
        </p:spPr>
        <p:txBody>
          <a:bodyPr wrap="square">
            <a:spAutoFit/>
          </a:bodyPr>
          <a:lstStyle/>
          <a:p>
            <a:r>
              <a:rPr lang="en-US" dirty="0"/>
              <a:t>Consensus in Hyperledger Fabric is broken out into 3 phases: </a:t>
            </a:r>
          </a:p>
          <a:p>
            <a:endParaRPr lang="en-US" dirty="0"/>
          </a:p>
          <a:p>
            <a:pPr marL="285750" indent="-285750">
              <a:buFont typeface="Arial" panose="020B0604020202020204" pitchFamily="34" charset="0"/>
              <a:buChar char="•"/>
            </a:pPr>
            <a:r>
              <a:rPr lang="en-US" dirty="0"/>
              <a:t>Endorsement</a:t>
            </a:r>
          </a:p>
          <a:p>
            <a:pPr marL="285750" indent="-285750">
              <a:buFont typeface="Arial" panose="020B0604020202020204" pitchFamily="34" charset="0"/>
              <a:buChar char="•"/>
            </a:pPr>
            <a:r>
              <a:rPr lang="en-US" dirty="0"/>
              <a:t>Ordering</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Orderers</a:t>
            </a:r>
            <a:r>
              <a:rPr lang="en-US" dirty="0"/>
              <a:t> </a:t>
            </a:r>
          </a:p>
          <a:p>
            <a:pPr marL="742950" lvl="1" indent="-285750">
              <a:buFont typeface="Arial" panose="020B0604020202020204" pitchFamily="34" charset="0"/>
              <a:buChar char="•"/>
            </a:pPr>
            <a:r>
              <a:rPr lang="en-US" b="1" dirty="0"/>
              <a:t>collect and distribute proposed ledger updates from applications for peers to validate and include on the ledger.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9509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4204902" y="1190326"/>
            <a:ext cx="7144743" cy="534902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p:cNvSpPr>
            <a:spLocks noGrp="1"/>
          </p:cNvSpPr>
          <p:nvPr>
            <p:ph type="body" sz="quarter" idx="13"/>
          </p:nvPr>
        </p:nvSpPr>
        <p:spPr/>
        <p:txBody>
          <a:bodyPr/>
          <a:lstStyle/>
          <a:p>
            <a:r>
              <a:rPr lang="en-US" b="1" dirty="0">
                <a:solidFill>
                  <a:schemeClr val="accent2">
                    <a:lumMod val="75000"/>
                  </a:schemeClr>
                </a:solidFill>
                <a:latin typeface="+mn-lt"/>
              </a:rPr>
              <a:t>Hyperledger Fabric Architecture</a:t>
            </a:r>
          </a:p>
        </p:txBody>
      </p:sp>
      <p:grpSp>
        <p:nvGrpSpPr>
          <p:cNvPr id="53" name="Group 52"/>
          <p:cNvGrpSpPr/>
          <p:nvPr/>
        </p:nvGrpSpPr>
        <p:grpSpPr>
          <a:xfrm>
            <a:off x="918943" y="2765160"/>
            <a:ext cx="2627061" cy="1500620"/>
            <a:chOff x="1786347" y="2699333"/>
            <a:chExt cx="1970296" cy="1051945"/>
          </a:xfrm>
        </p:grpSpPr>
        <p:sp>
          <p:nvSpPr>
            <p:cNvPr id="19" name="Rectangle 18"/>
            <p:cNvSpPr/>
            <p:nvPr/>
          </p:nvSpPr>
          <p:spPr>
            <a:xfrm>
              <a:off x="1918471" y="2976826"/>
              <a:ext cx="1094469" cy="409931"/>
            </a:xfrm>
            <a:prstGeom prst="rect">
              <a:avLst/>
            </a:prstGeom>
            <a:ln>
              <a:noFill/>
            </a:ln>
          </p:spPr>
          <p:txBody>
            <a:bodyPr wrap="square">
              <a:spAutoFit/>
            </a:bodyPr>
            <a:lstStyle/>
            <a:p>
              <a:pPr lvl="0" algn="ctr"/>
              <a:r>
                <a:rPr lang="en-US" sz="1600" dirty="0">
                  <a:solidFill>
                    <a:prstClr val="black"/>
                  </a:solidFill>
                  <a:cs typeface="Calibri"/>
                </a:rPr>
                <a:t>Client</a:t>
              </a:r>
            </a:p>
            <a:p>
              <a:pPr lvl="0" algn="ctr"/>
              <a:r>
                <a:rPr lang="en-US" sz="1600" dirty="0">
                  <a:solidFill>
                    <a:prstClr val="black"/>
                  </a:solidFill>
                  <a:cs typeface="Calibri"/>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09931"/>
            </a:xfrm>
            <a:prstGeom prst="rect">
              <a:avLst/>
            </a:prstGeom>
            <a:noFill/>
            <a:ln>
              <a:noFill/>
            </a:ln>
          </p:spPr>
          <p:txBody>
            <a:bodyPr wrap="square" rtlCol="0">
              <a:spAutoFit/>
            </a:bodyPr>
            <a:lstStyle/>
            <a:p>
              <a:pPr algn="ctr"/>
              <a:r>
                <a:rPr lang="en-US" sz="1600" dirty="0"/>
                <a:t>SDK (HFC)</a:t>
              </a:r>
            </a:p>
          </p:txBody>
        </p:sp>
      </p:grpSp>
      <p:grpSp>
        <p:nvGrpSpPr>
          <p:cNvPr id="31" name="Group 30"/>
          <p:cNvGrpSpPr/>
          <p:nvPr/>
        </p:nvGrpSpPr>
        <p:grpSpPr>
          <a:xfrm>
            <a:off x="4614696" y="1549589"/>
            <a:ext cx="1863909" cy="771032"/>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67" dirty="0">
                  <a:solidFill>
                    <a:schemeClr val="tx1"/>
                  </a:solidFill>
                </a:rPr>
                <a:t>Membership</a:t>
              </a:r>
            </a:p>
            <a:p>
              <a:pPr algn="r"/>
              <a:r>
                <a:rPr lang="en-US" sz="1467" dirty="0">
                  <a:solidFill>
                    <a:schemeClr val="bg2"/>
                  </a:solidFill>
                </a:rPr>
                <a:t>MSP Services</a:t>
              </a:r>
              <a:br>
                <a:rPr lang="en-US" sz="1467" dirty="0">
                  <a:solidFill>
                    <a:schemeClr val="tx1"/>
                  </a:solidFill>
                </a:rPr>
              </a:br>
              <a:endParaRPr lang="en-US" sz="1467" dirty="0">
                <a:solidFill>
                  <a:schemeClr val="tx1"/>
                </a:solidFil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8147142" y="2196649"/>
            <a:ext cx="2672654" cy="3760536"/>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000000"/>
                </a:solidFill>
              </a:endParaRPr>
            </a:p>
          </p:txBody>
        </p:sp>
        <p:sp>
          <p:nvSpPr>
            <p:cNvPr id="36" name="Rectangle 35"/>
            <p:cNvSpPr/>
            <p:nvPr/>
          </p:nvSpPr>
          <p:spPr>
            <a:xfrm>
              <a:off x="7254911" y="1507986"/>
              <a:ext cx="614591" cy="346249"/>
            </a:xfrm>
            <a:prstGeom prst="rect">
              <a:avLst/>
            </a:prstGeom>
          </p:spPr>
          <p:txBody>
            <a:bodyPr wrap="none">
              <a:spAutoFit/>
            </a:bodyPr>
            <a:lstStyle/>
            <a:p>
              <a:pPr algn="ctr"/>
              <a:r>
                <a:rPr lang="en-US" sz="2400" dirty="0">
                  <a:solidFill>
                    <a:srgbClr val="000000"/>
                  </a:solidFil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Endorser</a:t>
              </a:r>
            </a:p>
          </p:txBody>
        </p:sp>
        <p:sp>
          <p:nvSpPr>
            <p:cNvPr id="38" name="Rectangle 37"/>
            <p:cNvSpPr/>
            <p:nvPr/>
          </p:nvSpPr>
          <p:spPr>
            <a:xfrm>
              <a:off x="6702068" y="3058936"/>
              <a:ext cx="845424" cy="346249"/>
            </a:xfrm>
            <a:prstGeom prst="rect">
              <a:avLst/>
            </a:prstGeom>
          </p:spPr>
          <p:txBody>
            <a:bodyPr wrap="none">
              <a:spAutoFit/>
            </a:bodyPr>
            <a:lstStyle/>
            <a:p>
              <a:pPr algn="ctr"/>
              <a:r>
                <a:rPr lang="en-US" sz="2400" dirty="0">
                  <a:solidFill>
                    <a:srgbClr val="C00000"/>
                  </a:solidFil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559526"/>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FF00"/>
                  </a:solidFil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A</a:t>
              </a:r>
            </a:p>
          </p:txBody>
        </p:sp>
        <p:sp>
          <p:nvSpPr>
            <p:cNvPr id="46" name="Rectangle 45"/>
            <p:cNvSpPr/>
            <p:nvPr/>
          </p:nvSpPr>
          <p:spPr>
            <a:xfrm>
              <a:off x="6689145" y="3446546"/>
              <a:ext cx="1231346" cy="346249"/>
            </a:xfrm>
            <a:prstGeom prst="rect">
              <a:avLst/>
            </a:prstGeom>
          </p:spPr>
          <p:txBody>
            <a:bodyPr wrap="none">
              <a:spAutoFit/>
            </a:bodyPr>
            <a:lstStyle/>
            <a:p>
              <a:pPr algn="ctr"/>
              <a:r>
                <a:rPr lang="en-US" sz="2400" dirty="0">
                  <a:solidFill>
                    <a:schemeClr val="accent6">
                      <a:lumMod val="60000"/>
                      <a:lumOff val="40000"/>
                    </a:schemeClr>
                  </a:solidFil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rPr>
                <a:t>B</a:t>
              </a:r>
            </a:p>
          </p:txBody>
        </p:sp>
        <p:sp>
          <p:nvSpPr>
            <p:cNvPr id="49" name="Oval 48"/>
            <p:cNvSpPr/>
            <p:nvPr/>
          </p:nvSpPr>
          <p:spPr>
            <a:xfrm>
              <a:off x="8094725" y="3929855"/>
              <a:ext cx="225602" cy="231205"/>
            </a:xfrm>
            <a:prstGeom prst="ellipse">
              <a:avLst/>
            </a:prstGeom>
            <a:solidFill>
              <a:srgbClr val="00B0F0"/>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51"/>
            <p:cNvSpPr/>
            <p:nvPr/>
          </p:nvSpPr>
          <p:spPr>
            <a:xfrm>
              <a:off x="6689565" y="3839477"/>
              <a:ext cx="837008" cy="346249"/>
            </a:xfrm>
            <a:prstGeom prst="rect">
              <a:avLst/>
            </a:prstGeom>
          </p:spPr>
          <p:txBody>
            <a:bodyPr wrap="none">
              <a:spAutoFit/>
            </a:bodyPr>
            <a:lstStyle/>
            <a:p>
              <a:pPr algn="ctr"/>
              <a:r>
                <a:rPr lang="en-US" sz="2400" dirty="0">
                  <a:solidFill>
                    <a:srgbClr val="000000"/>
                  </a:solidFill>
                </a:rPr>
                <a:t>Events</a:t>
              </a:r>
            </a:p>
          </p:txBody>
        </p:sp>
      </p:grpSp>
      <p:cxnSp>
        <p:nvCxnSpPr>
          <p:cNvPr id="58" name="Straight Arrow Connector 57"/>
          <p:cNvCxnSpPr/>
          <p:nvPr/>
        </p:nvCxnSpPr>
        <p:spPr>
          <a:xfrm>
            <a:off x="3558196" y="3235053"/>
            <a:ext cx="4775832"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2" idx="3"/>
          </p:cNvCxnSpPr>
          <p:nvPr/>
        </p:nvCxnSpPr>
        <p:spPr>
          <a:xfrm>
            <a:off x="3546005" y="3515470"/>
            <a:ext cx="1566137" cy="134058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590003" y="3911319"/>
            <a:ext cx="1675143" cy="1500620"/>
            <a:chOff x="3053916" y="6186281"/>
            <a:chExt cx="456809" cy="320176"/>
          </a:xfrm>
          <a:solidFill>
            <a:schemeClr val="accent2"/>
          </a:solidFill>
        </p:grpSpPr>
        <p:sp>
          <p:nvSpPr>
            <p:cNvPr id="65" name="Rectangle 64"/>
            <p:cNvSpPr/>
            <p:nvPr/>
          </p:nvSpPr>
          <p:spPr>
            <a:xfrm>
              <a:off x="3053916" y="6272186"/>
              <a:ext cx="456809" cy="234271"/>
            </a:xfrm>
            <a:prstGeom prst="rect">
              <a:avLst/>
            </a:prstGeom>
            <a:grp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r>
                <a:rPr lang="en-US" sz="1600" dirty="0"/>
                <a:t>'</a:t>
              </a:r>
            </a:p>
          </p:txBody>
        </p:sp>
        <p:cxnSp>
          <p:nvCxnSpPr>
            <p:cNvPr id="67" name="Straight Connector 66"/>
            <p:cNvCxnSpPr/>
            <p:nvPr/>
          </p:nvCxnSpPr>
          <p:spPr>
            <a:xfrm flipV="1">
              <a:off x="3053916" y="6189456"/>
              <a:ext cx="423374" cy="82730"/>
            </a:xfrm>
            <a:prstGeom prst="line">
              <a:avLst/>
            </a:prstGeom>
            <a:grpFill/>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grpFill/>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cxnSpLocks/>
            <a:endCxn id="44" idx="1"/>
          </p:cNvCxnSpPr>
          <p:nvPr/>
        </p:nvCxnSpPr>
        <p:spPr>
          <a:xfrm flipV="1">
            <a:off x="7391230" y="3852134"/>
            <a:ext cx="956444" cy="1003916"/>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cxnSpLocks/>
          </p:cNvCxnSpPr>
          <p:nvPr/>
        </p:nvCxnSpPr>
        <p:spPr>
          <a:xfrm>
            <a:off x="10431459" y="5560690"/>
            <a:ext cx="1109175" cy="15389"/>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645461" y="5878660"/>
            <a:ext cx="1398728" cy="276999"/>
          </a:xfrm>
          <a:prstGeom prst="rect">
            <a:avLst/>
          </a:prstGeom>
          <a:noFill/>
        </p:spPr>
        <p:txBody>
          <a:bodyPr wrap="square" rtlCol="0">
            <a:spAutoFit/>
          </a:bodyPr>
          <a:lstStyle/>
          <a:p>
            <a:r>
              <a:rPr lang="en-US" sz="1200" dirty="0"/>
              <a:t>Ordering-Service</a:t>
            </a:r>
          </a:p>
        </p:txBody>
      </p:sp>
      <p:grpSp>
        <p:nvGrpSpPr>
          <p:cNvPr id="81" name="Group 80"/>
          <p:cNvGrpSpPr/>
          <p:nvPr/>
        </p:nvGrpSpPr>
        <p:grpSpPr>
          <a:xfrm>
            <a:off x="7468549" y="1622905"/>
            <a:ext cx="1179307" cy="619635"/>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2"/>
                </a:solidFil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68861"/>
            </a:xfrm>
            <a:prstGeom prst="rect">
              <a:avLst/>
            </a:prstGeom>
            <a:noFill/>
            <a:ln>
              <a:solidFill>
                <a:schemeClr val="tx2"/>
              </a:solidFill>
            </a:ln>
          </p:spPr>
          <p:txBody>
            <a:bodyPr wrap="square" rtlCol="0">
              <a:spAutoFit/>
            </a:bodyPr>
            <a:lstStyle/>
            <a:p>
              <a:pPr marL="285744" indent="-285744">
                <a:buFont typeface="Wingdings" charset="2"/>
                <a:buChar char="ü"/>
              </a:pPr>
              <a:r>
                <a:rPr lang="en-US" sz="1051" dirty="0">
                  <a:solidFill>
                    <a:schemeClr val="tx2"/>
                  </a:solidFill>
                  <a:cs typeface="Helvetica Neue"/>
                </a:rPr>
                <a:t> </a:t>
              </a:r>
            </a:p>
          </p:txBody>
        </p:sp>
      </p:grpSp>
      <p:sp>
        <p:nvSpPr>
          <p:cNvPr id="86" name="TextBox 85"/>
          <p:cNvSpPr txBox="1"/>
          <p:nvPr/>
        </p:nvSpPr>
        <p:spPr>
          <a:xfrm>
            <a:off x="7523675" y="1282616"/>
            <a:ext cx="1069055" cy="297454"/>
          </a:xfrm>
          <a:prstGeom prst="rect">
            <a:avLst/>
          </a:prstGeom>
          <a:noFill/>
          <a:effectLst/>
        </p:spPr>
        <p:txBody>
          <a:bodyPr wrap="square" rtlCol="0">
            <a:spAutoFit/>
          </a:bodyPr>
          <a:lstStyle/>
          <a:p>
            <a:pPr algn="ctr"/>
            <a:r>
              <a:rPr lang="en-US" sz="1333" dirty="0">
                <a:cs typeface="Calibri"/>
              </a:rPr>
              <a:t>Fabric-CA</a:t>
            </a:r>
          </a:p>
        </p:txBody>
      </p:sp>
      <p:cxnSp>
        <p:nvCxnSpPr>
          <p:cNvPr id="92" name="Straight Arrow Connector 91"/>
          <p:cNvCxnSpPr>
            <a:stCxn id="33" idx="3"/>
            <a:endCxn id="82" idx="1"/>
          </p:cNvCxnSpPr>
          <p:nvPr/>
        </p:nvCxnSpPr>
        <p:spPr>
          <a:xfrm flipV="1">
            <a:off x="6478605" y="1932723"/>
            <a:ext cx="989944" cy="2383"/>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cxnSpLocks/>
            <a:endCxn id="33" idx="1"/>
          </p:cNvCxnSpPr>
          <p:nvPr/>
        </p:nvCxnSpPr>
        <p:spPr>
          <a:xfrm flipV="1">
            <a:off x="3540685" y="1935106"/>
            <a:ext cx="1074012" cy="5844"/>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8013818" y="6172982"/>
            <a:ext cx="2996421" cy="338554"/>
          </a:xfrm>
          <a:prstGeom prst="rect">
            <a:avLst/>
          </a:prstGeom>
          <a:noFill/>
        </p:spPr>
        <p:txBody>
          <a:bodyPr wrap="square" rtlCol="0">
            <a:spAutoFit/>
          </a:bodyPr>
          <a:lstStyle/>
          <a:p>
            <a:pPr algn="ctr"/>
            <a:r>
              <a:rPr lang="en-US" sz="1600" dirty="0" err="1"/>
              <a:t>Hyperledger</a:t>
            </a:r>
            <a:r>
              <a:rPr lang="en-US" sz="1600" dirty="0"/>
              <a:t> Fabric Network</a:t>
            </a:r>
          </a:p>
        </p:txBody>
      </p:sp>
      <p:sp>
        <p:nvSpPr>
          <p:cNvPr id="83" name="TextBox 82"/>
          <p:cNvSpPr txBox="1"/>
          <p:nvPr/>
        </p:nvSpPr>
        <p:spPr>
          <a:xfrm>
            <a:off x="6344826" y="1665830"/>
            <a:ext cx="1257505" cy="256545"/>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a:r>
              <a:rPr lang="en-US" sz="1067" dirty="0">
                <a:cs typeface="Calibri"/>
              </a:rPr>
              <a:t>optional</a:t>
            </a:r>
            <a:endParaRPr lang="en-US" sz="1333" dirty="0">
              <a:cs typeface="Calibri"/>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10494891" y="1375840"/>
            <a:ext cx="472888" cy="765507"/>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9582386" y="1439962"/>
            <a:ext cx="1060789" cy="765507"/>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51272"/>
            </a:xfrm>
            <a:prstGeom prst="rect">
              <a:avLst/>
            </a:prstGeom>
            <a:noFill/>
            <a:effectLst/>
          </p:spPr>
          <p:txBody>
            <a:bodyPr wrap="square" rtlCol="0">
              <a:spAutoFit/>
            </a:bodyPr>
            <a:lstStyle/>
            <a:p>
              <a:pPr algn="ctr"/>
              <a:r>
                <a:rPr lang="en-US" sz="1200" dirty="0">
                  <a:cs typeface="Calibri"/>
                </a:rPr>
                <a:t>Admin</a:t>
              </a:r>
              <a:endParaRPr lang="en-US" sz="400" dirty="0">
                <a:cs typeface="Calibri"/>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rgbClr val="FFFFFF"/>
                  </a:solidFil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400" b="1" dirty="0">
                  <a:solidFill>
                    <a:srgbClr val="FFFFFF"/>
                  </a:solidFill>
                </a:endParaRPr>
              </a:p>
            </p:txBody>
          </p:sp>
        </p:grpSp>
      </p:grpSp>
      <p:sp>
        <p:nvSpPr>
          <p:cNvPr id="165" name="TextBox 164">
            <a:extLst>
              <a:ext uri="{FF2B5EF4-FFF2-40B4-BE49-F238E27FC236}">
                <a16:creationId xmlns:a16="http://schemas.microsoft.com/office/drawing/2014/main" id="{59793875-E3AD-1C41-A2F4-446899AD2A24}"/>
              </a:ext>
            </a:extLst>
          </p:cNvPr>
          <p:cNvSpPr txBox="1"/>
          <p:nvPr/>
        </p:nvSpPr>
        <p:spPr>
          <a:xfrm>
            <a:off x="5572095" y="2959920"/>
            <a:ext cx="1047811" cy="276999"/>
          </a:xfrm>
          <a:prstGeom prst="rect">
            <a:avLst/>
          </a:prstGeom>
          <a:noFill/>
        </p:spPr>
        <p:txBody>
          <a:bodyPr wrap="square" rtlCol="0">
            <a:spAutoFit/>
          </a:bodyPr>
          <a:lstStyle/>
          <a:p>
            <a:r>
              <a:rPr lang="en-US" sz="1200" dirty="0"/>
              <a:t>(1) Endorse</a:t>
            </a:r>
          </a:p>
        </p:txBody>
      </p:sp>
      <p:sp>
        <p:nvSpPr>
          <p:cNvPr id="166" name="TextBox 165">
            <a:extLst>
              <a:ext uri="{FF2B5EF4-FFF2-40B4-BE49-F238E27FC236}">
                <a16:creationId xmlns:a16="http://schemas.microsoft.com/office/drawing/2014/main" id="{F0D16061-19DA-9A47-9451-8D19603C1A57}"/>
              </a:ext>
            </a:extLst>
          </p:cNvPr>
          <p:cNvSpPr txBox="1"/>
          <p:nvPr/>
        </p:nvSpPr>
        <p:spPr>
          <a:xfrm rot="2429236">
            <a:off x="3978812" y="4010989"/>
            <a:ext cx="1047811" cy="276999"/>
          </a:xfrm>
          <a:prstGeom prst="rect">
            <a:avLst/>
          </a:prstGeom>
          <a:noFill/>
        </p:spPr>
        <p:txBody>
          <a:bodyPr wrap="square" rtlCol="0">
            <a:spAutoFit/>
          </a:bodyPr>
          <a:lstStyle/>
          <a:p>
            <a:r>
              <a:rPr lang="en-US" sz="1200" dirty="0"/>
              <a:t>(2) Order</a:t>
            </a:r>
          </a:p>
        </p:txBody>
      </p:sp>
      <p:sp>
        <p:nvSpPr>
          <p:cNvPr id="167" name="TextBox 166">
            <a:extLst>
              <a:ext uri="{FF2B5EF4-FFF2-40B4-BE49-F238E27FC236}">
                <a16:creationId xmlns:a16="http://schemas.microsoft.com/office/drawing/2014/main" id="{C9B374C9-5747-4A41-9829-053739027E1B}"/>
              </a:ext>
            </a:extLst>
          </p:cNvPr>
          <p:cNvSpPr txBox="1"/>
          <p:nvPr/>
        </p:nvSpPr>
        <p:spPr>
          <a:xfrm rot="18868621">
            <a:off x="7206005" y="4192307"/>
            <a:ext cx="1047811" cy="276999"/>
          </a:xfrm>
          <a:prstGeom prst="rect">
            <a:avLst/>
          </a:prstGeom>
          <a:noFill/>
        </p:spPr>
        <p:txBody>
          <a:bodyPr wrap="square" rtlCol="0">
            <a:spAutoFit/>
          </a:bodyPr>
          <a:lstStyle/>
          <a:p>
            <a:r>
              <a:rPr lang="en-US" sz="1200" dirty="0"/>
              <a:t>(3) Validate</a:t>
            </a:r>
          </a:p>
        </p:txBody>
      </p:sp>
      <p:grpSp>
        <p:nvGrpSpPr>
          <p:cNvPr id="168" name="Group 167">
            <a:extLst>
              <a:ext uri="{FF2B5EF4-FFF2-40B4-BE49-F238E27FC236}">
                <a16:creationId xmlns:a16="http://schemas.microsoft.com/office/drawing/2014/main" id="{F491381A-3514-A142-9F52-A18255923073}"/>
              </a:ext>
            </a:extLst>
          </p:cNvPr>
          <p:cNvGrpSpPr/>
          <p:nvPr/>
        </p:nvGrpSpPr>
        <p:grpSpPr>
          <a:xfrm>
            <a:off x="5104924" y="3765304"/>
            <a:ext cx="2279088" cy="2145341"/>
            <a:chOff x="3620745" y="2847577"/>
            <a:chExt cx="1709316" cy="1609006"/>
          </a:xfrm>
        </p:grpSpPr>
        <p:sp>
          <p:nvSpPr>
            <p:cNvPr id="169" name="Rounded Rectangle 168">
              <a:extLst>
                <a:ext uri="{FF2B5EF4-FFF2-40B4-BE49-F238E27FC236}">
                  <a16:creationId xmlns:a16="http://schemas.microsoft.com/office/drawing/2014/main" id="{3595C141-CD6A-7540-9753-C97085D0AF4E}"/>
                </a:ext>
              </a:extLst>
            </p:cNvPr>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ounded Rectangle 169">
              <a:extLst>
                <a:ext uri="{FF2B5EF4-FFF2-40B4-BE49-F238E27FC236}">
                  <a16:creationId xmlns:a16="http://schemas.microsoft.com/office/drawing/2014/main" id="{DF9431D3-EABD-BC45-9A5C-B69FA67F211E}"/>
                </a:ext>
              </a:extLst>
            </p:cNvPr>
            <p:cNvSpPr/>
            <p:nvPr/>
          </p:nvSpPr>
          <p:spPr>
            <a:xfrm>
              <a:off x="4183330" y="374315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71" name="Rounded Rectangle 170">
              <a:extLst>
                <a:ext uri="{FF2B5EF4-FFF2-40B4-BE49-F238E27FC236}">
                  <a16:creationId xmlns:a16="http://schemas.microsoft.com/office/drawing/2014/main" id="{BBA7F512-7AA3-9640-9AB2-A0B34DAA4589}"/>
                </a:ext>
              </a:extLst>
            </p:cNvPr>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sp>
          <p:nvSpPr>
            <p:cNvPr id="172" name="Rounded Rectangle 171">
              <a:extLst>
                <a:ext uri="{FF2B5EF4-FFF2-40B4-BE49-F238E27FC236}">
                  <a16:creationId xmlns:a16="http://schemas.microsoft.com/office/drawing/2014/main" id="{0F036E90-256F-2140-B9AB-A486A3FFA84B}"/>
                </a:ext>
              </a:extLst>
            </p:cNvPr>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O</a:t>
              </a:r>
            </a:p>
          </p:txBody>
        </p:sp>
        <p:cxnSp>
          <p:nvCxnSpPr>
            <p:cNvPr id="173" name="Straight Connector 172">
              <a:extLst>
                <a:ext uri="{FF2B5EF4-FFF2-40B4-BE49-F238E27FC236}">
                  <a16:creationId xmlns:a16="http://schemas.microsoft.com/office/drawing/2014/main" id="{9A186F47-DF45-8046-86D9-74EF8BA87CF3}"/>
                </a:ext>
              </a:extLst>
            </p:cNvPr>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AE26E5C0-09DF-B34F-84E4-D6ADD2960F69}"/>
                </a:ext>
              </a:extLst>
            </p:cNvPr>
            <p:cNvCxnSpPr>
              <a:cxnSpLocks/>
              <a:endCxn id="170" idx="1"/>
            </p:cNvCxnSpPr>
            <p:nvPr/>
          </p:nvCxnSpPr>
          <p:spPr>
            <a:xfrm>
              <a:off x="4066921" y="3562927"/>
              <a:ext cx="116409" cy="479328"/>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6C110F0B-D82F-5547-BC18-B332DB4D8616}"/>
                </a:ext>
              </a:extLst>
            </p:cNvPr>
            <p:cNvCxnSpPr>
              <a:cxnSpLocks/>
              <a:stCxn id="170" idx="3"/>
              <a:endCxn id="172" idx="2"/>
            </p:cNvCxnSpPr>
            <p:nvPr/>
          </p:nvCxnSpPr>
          <p:spPr>
            <a:xfrm flipV="1">
              <a:off x="4781529" y="3565692"/>
              <a:ext cx="98357" cy="47656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29C85636-5124-F945-9C08-31378E58E782}"/>
              </a:ext>
            </a:extLst>
          </p:cNvPr>
          <p:cNvSpPr txBox="1"/>
          <p:nvPr/>
        </p:nvSpPr>
        <p:spPr>
          <a:xfrm>
            <a:off x="5131122" y="1187436"/>
            <a:ext cx="2598788" cy="338554"/>
          </a:xfrm>
          <a:prstGeom prst="rect">
            <a:avLst/>
          </a:prstGeom>
          <a:noFill/>
        </p:spPr>
        <p:txBody>
          <a:bodyPr wrap="none" rtlCol="0">
            <a:spAutoFit/>
          </a:bodyPr>
          <a:lstStyle/>
          <a:p>
            <a:r>
              <a:rPr lang="en-US" sz="1600" b="1" dirty="0">
                <a:solidFill>
                  <a:schemeClr val="tx2">
                    <a:lumMod val="75000"/>
                  </a:schemeClr>
                </a:solidFill>
              </a:rPr>
              <a:t>CA: Certificate Authority </a:t>
            </a:r>
          </a:p>
        </p:txBody>
      </p:sp>
      <p:sp>
        <p:nvSpPr>
          <p:cNvPr id="4" name="TextBox 3">
            <a:extLst>
              <a:ext uri="{FF2B5EF4-FFF2-40B4-BE49-F238E27FC236}">
                <a16:creationId xmlns:a16="http://schemas.microsoft.com/office/drawing/2014/main" id="{E3219B69-2ED0-F840-AADD-BFC3B0C7120A}"/>
              </a:ext>
            </a:extLst>
          </p:cNvPr>
          <p:cNvSpPr txBox="1"/>
          <p:nvPr/>
        </p:nvSpPr>
        <p:spPr>
          <a:xfrm>
            <a:off x="838212" y="4675991"/>
            <a:ext cx="1151367" cy="461665"/>
          </a:xfrm>
          <a:prstGeom prst="rect">
            <a:avLst/>
          </a:prstGeom>
          <a:noFill/>
        </p:spPr>
        <p:txBody>
          <a:bodyPr wrap="square" rtlCol="0">
            <a:spAutoFit/>
          </a:bodyPr>
          <a:lstStyle/>
          <a:p>
            <a:r>
              <a:rPr lang="en-US" sz="2400" b="1" dirty="0">
                <a:solidFill>
                  <a:schemeClr val="tx2">
                    <a:lumMod val="60000"/>
                    <a:lumOff val="40000"/>
                  </a:schemeClr>
                </a:solidFill>
              </a:rPr>
              <a:t>Wallet</a:t>
            </a:r>
          </a:p>
        </p:txBody>
      </p:sp>
      <p:sp>
        <p:nvSpPr>
          <p:cNvPr id="77" name="TextBox 76">
            <a:extLst>
              <a:ext uri="{FF2B5EF4-FFF2-40B4-BE49-F238E27FC236}">
                <a16:creationId xmlns:a16="http://schemas.microsoft.com/office/drawing/2014/main" id="{A03D886A-B643-BB4C-B1EA-7D475BC71008}"/>
              </a:ext>
            </a:extLst>
          </p:cNvPr>
          <p:cNvSpPr txBox="1"/>
          <p:nvPr/>
        </p:nvSpPr>
        <p:spPr>
          <a:xfrm>
            <a:off x="11012496" y="5313779"/>
            <a:ext cx="1047811" cy="276999"/>
          </a:xfrm>
          <a:prstGeom prst="rect">
            <a:avLst/>
          </a:prstGeom>
          <a:noFill/>
        </p:spPr>
        <p:txBody>
          <a:bodyPr wrap="square" rtlCol="0">
            <a:spAutoFit/>
          </a:bodyPr>
          <a:lstStyle/>
          <a:p>
            <a:r>
              <a:rPr lang="en-US" sz="1200" dirty="0"/>
              <a:t>(4) Notify</a:t>
            </a:r>
          </a:p>
        </p:txBody>
      </p:sp>
    </p:spTree>
    <p:extLst>
      <p:ext uri="{BB962C8B-B14F-4D97-AF65-F5344CB8AC3E}">
        <p14:creationId xmlns:p14="http://schemas.microsoft.com/office/powerpoint/2010/main" val="1775926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C4F9-38F5-0F47-A09A-CF6F72E0D525}"/>
              </a:ext>
            </a:extLst>
          </p:cNvPr>
          <p:cNvSpPr>
            <a:spLocks noGrp="1"/>
          </p:cNvSpPr>
          <p:nvPr>
            <p:ph sz="quarter" idx="17"/>
          </p:nvPr>
        </p:nvSpPr>
        <p:spPr/>
        <p:txBody>
          <a:bodyPr/>
          <a:lstStyle/>
          <a:p>
            <a:r>
              <a:rPr lang="en-US" dirty="0"/>
              <a:t>Future Multiple ordering plugins are being developed:</a:t>
            </a:r>
          </a:p>
          <a:p>
            <a:pPr marL="342900" indent="-342900">
              <a:buFont typeface="Arial" panose="020B0604020202020204" pitchFamily="34" charset="0"/>
              <a:buChar char="•"/>
            </a:pPr>
            <a:r>
              <a:rPr lang="en-US" dirty="0"/>
              <a:t> BFT Smart</a:t>
            </a:r>
          </a:p>
          <a:p>
            <a:pPr marL="342900" indent="-342900">
              <a:buFont typeface="Arial" panose="020B0604020202020204" pitchFamily="34" charset="0"/>
              <a:buChar char="•"/>
            </a:pPr>
            <a:r>
              <a:rPr lang="en-US" dirty="0"/>
              <a:t>Simplified Byzantine Fault Tolerance (SBFT)</a:t>
            </a:r>
          </a:p>
          <a:p>
            <a:pPr marL="342900" indent="-342900">
              <a:buFont typeface="Arial" panose="020B0604020202020204" pitchFamily="34" charset="0"/>
              <a:buChar char="•"/>
            </a:pPr>
            <a:r>
              <a:rPr lang="en-US" dirty="0"/>
              <a:t>Honey Badger of BFT</a:t>
            </a:r>
          </a:p>
        </p:txBody>
      </p:sp>
      <p:sp>
        <p:nvSpPr>
          <p:cNvPr id="3" name="Content Placeholder 2">
            <a:extLst>
              <a:ext uri="{FF2B5EF4-FFF2-40B4-BE49-F238E27FC236}">
                <a16:creationId xmlns:a16="http://schemas.microsoft.com/office/drawing/2014/main" id="{4CC92018-8010-4C42-8BC0-13933F7254F9}"/>
              </a:ext>
            </a:extLst>
          </p:cNvPr>
          <p:cNvSpPr>
            <a:spLocks noGrp="1"/>
          </p:cNvSpPr>
          <p:nvPr>
            <p:ph sz="quarter" idx="18"/>
          </p:nvPr>
        </p:nvSpPr>
        <p:spPr/>
        <p:txBody>
          <a:bodyPr/>
          <a:lstStyle/>
          <a:p>
            <a:r>
              <a:rPr lang="en-US" dirty="0"/>
              <a:t>Raft ( recommended )</a:t>
            </a:r>
          </a:p>
          <a:p>
            <a:r>
              <a:rPr lang="en-US" dirty="0"/>
              <a:t>Distributed ordering</a:t>
            </a:r>
          </a:p>
          <a:p>
            <a:endParaRPr lang="en-US" dirty="0"/>
          </a:p>
        </p:txBody>
      </p:sp>
      <p:sp>
        <p:nvSpPr>
          <p:cNvPr id="4" name="Slide Number Placeholder 3">
            <a:extLst>
              <a:ext uri="{FF2B5EF4-FFF2-40B4-BE49-F238E27FC236}">
                <a16:creationId xmlns:a16="http://schemas.microsoft.com/office/drawing/2014/main" id="{4DAD65DC-E26A-C746-92C2-A46A5DFCDAC6}"/>
              </a:ext>
            </a:extLst>
          </p:cNvPr>
          <p:cNvSpPr>
            <a:spLocks noGrp="1"/>
          </p:cNvSpPr>
          <p:nvPr>
            <p:ph type="sldNum" sz="quarter" idx="10"/>
          </p:nvPr>
        </p:nvSpPr>
        <p:spPr/>
        <p:txBody>
          <a:bodyPr/>
          <a:lstStyle/>
          <a:p>
            <a:fld id="{D0BE6F14-FF48-0F4F-A8AA-2E3F25371E4A}" type="slidenum">
              <a:rPr lang="en-US" smtClean="0"/>
              <a:pPr/>
              <a:t>22</a:t>
            </a:fld>
            <a:endParaRPr lang="en-US" dirty="0"/>
          </a:p>
        </p:txBody>
      </p:sp>
      <p:sp>
        <p:nvSpPr>
          <p:cNvPr id="5" name="Footer Placeholder 4">
            <a:extLst>
              <a:ext uri="{FF2B5EF4-FFF2-40B4-BE49-F238E27FC236}">
                <a16:creationId xmlns:a16="http://schemas.microsoft.com/office/drawing/2014/main" id="{65E4837E-EC02-D844-958F-E6EC487C9AC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3DD3BBCA-1B7E-D747-9364-CFFA710D9787}"/>
              </a:ext>
            </a:extLst>
          </p:cNvPr>
          <p:cNvSpPr>
            <a:spLocks noGrp="1"/>
          </p:cNvSpPr>
          <p:nvPr>
            <p:ph sz="quarter" idx="15"/>
          </p:nvPr>
        </p:nvSpPr>
        <p:spPr/>
        <p:txBody>
          <a:bodyPr/>
          <a:lstStyle/>
          <a:p>
            <a:r>
              <a:rPr lang="en-US" dirty="0"/>
              <a:t>Solo – dev only</a:t>
            </a:r>
          </a:p>
        </p:txBody>
      </p:sp>
      <p:sp>
        <p:nvSpPr>
          <p:cNvPr id="7" name="Content Placeholder 6">
            <a:extLst>
              <a:ext uri="{FF2B5EF4-FFF2-40B4-BE49-F238E27FC236}">
                <a16:creationId xmlns:a16="http://schemas.microsoft.com/office/drawing/2014/main" id="{8E1B3AD2-AB57-284D-8ADE-8CCCED0A30C3}"/>
              </a:ext>
            </a:extLst>
          </p:cNvPr>
          <p:cNvSpPr>
            <a:spLocks noGrp="1"/>
          </p:cNvSpPr>
          <p:nvPr>
            <p:ph sz="quarter" idx="16"/>
          </p:nvPr>
        </p:nvSpPr>
        <p:spPr/>
        <p:txBody>
          <a:bodyPr/>
          <a:lstStyle/>
          <a:p>
            <a:r>
              <a:rPr lang="en-US" dirty="0"/>
              <a:t>Apache Kafka and Zookeeper</a:t>
            </a:r>
          </a:p>
          <a:p>
            <a:r>
              <a:rPr lang="en-US" dirty="0"/>
              <a:t>Crash Fault Tolerance</a:t>
            </a:r>
          </a:p>
        </p:txBody>
      </p:sp>
      <p:sp>
        <p:nvSpPr>
          <p:cNvPr id="8" name="Title 7">
            <a:extLst>
              <a:ext uri="{FF2B5EF4-FFF2-40B4-BE49-F238E27FC236}">
                <a16:creationId xmlns:a16="http://schemas.microsoft.com/office/drawing/2014/main" id="{E772576C-341A-5146-B076-E1358F912088}"/>
              </a:ext>
            </a:extLst>
          </p:cNvPr>
          <p:cNvSpPr>
            <a:spLocks noGrp="1"/>
          </p:cNvSpPr>
          <p:nvPr>
            <p:ph type="title"/>
          </p:nvPr>
        </p:nvSpPr>
        <p:spPr/>
        <p:txBody>
          <a:bodyPr/>
          <a:lstStyle/>
          <a:p>
            <a:r>
              <a:rPr lang="en-US" dirty="0"/>
              <a:t>Ordering Service –</a:t>
            </a:r>
            <a:br>
              <a:rPr lang="en-US" dirty="0"/>
            </a:br>
            <a:br>
              <a:rPr lang="en-US" dirty="0"/>
            </a:br>
            <a:r>
              <a:rPr lang="en-US" dirty="0"/>
              <a:t>3 consensus protocols</a:t>
            </a:r>
          </a:p>
        </p:txBody>
      </p:sp>
    </p:spTree>
    <p:extLst>
      <p:ext uri="{BB962C8B-B14F-4D97-AF65-F5344CB8AC3E}">
        <p14:creationId xmlns:p14="http://schemas.microsoft.com/office/powerpoint/2010/main" val="1921392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66A6-09AD-6240-8D80-0918D7BACAA7}"/>
              </a:ext>
            </a:extLst>
          </p:cNvPr>
          <p:cNvSpPr>
            <a:spLocks noGrp="1"/>
          </p:cNvSpPr>
          <p:nvPr>
            <p:ph type="title"/>
          </p:nvPr>
        </p:nvSpPr>
        <p:spPr/>
        <p:txBody>
          <a:bodyPr/>
          <a:lstStyle/>
          <a:p>
            <a:r>
              <a:rPr lang="en-US" dirty="0"/>
              <a:t>Security</a:t>
            </a:r>
            <a:br>
              <a:rPr lang="en-US" dirty="0"/>
            </a:br>
            <a:endParaRPr lang="en-US" dirty="0"/>
          </a:p>
        </p:txBody>
      </p:sp>
      <p:sp>
        <p:nvSpPr>
          <p:cNvPr id="3" name="Slide Number Placeholder 2">
            <a:extLst>
              <a:ext uri="{FF2B5EF4-FFF2-40B4-BE49-F238E27FC236}">
                <a16:creationId xmlns:a16="http://schemas.microsoft.com/office/drawing/2014/main" id="{B41C3066-124D-3842-9073-B504A5F84D85}"/>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Footer Placeholder 3">
            <a:extLst>
              <a:ext uri="{FF2B5EF4-FFF2-40B4-BE49-F238E27FC236}">
                <a16:creationId xmlns:a16="http://schemas.microsoft.com/office/drawing/2014/main" id="{CBA6F94B-16A2-0746-A6C8-EEA6045B1A30}"/>
              </a:ext>
            </a:extLst>
          </p:cNvPr>
          <p:cNvSpPr>
            <a:spLocks noGrp="1"/>
          </p:cNvSpPr>
          <p:nvPr>
            <p:ph type="ftr" sz="quarter" idx="11"/>
          </p:nvPr>
        </p:nvSpPr>
        <p:spPr/>
        <p:txBody>
          <a:bodyPr/>
          <a:lstStyle/>
          <a:p>
            <a:r>
              <a:rPr lang="de-DE"/>
              <a:t>GTM Partnership, DBG Developer Engagement / © 2018 IBM Corporation</a:t>
            </a:r>
            <a:endParaRPr lang="en-US" dirty="0"/>
          </a:p>
        </p:txBody>
      </p:sp>
    </p:spTree>
    <p:extLst>
      <p:ext uri="{BB962C8B-B14F-4D97-AF65-F5344CB8AC3E}">
        <p14:creationId xmlns:p14="http://schemas.microsoft.com/office/powerpoint/2010/main" val="199972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A2386-AB53-E04F-B34D-D277B9999201}"/>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Footer Placeholder 3">
            <a:extLst>
              <a:ext uri="{FF2B5EF4-FFF2-40B4-BE49-F238E27FC236}">
                <a16:creationId xmlns:a16="http://schemas.microsoft.com/office/drawing/2014/main" id="{E43DFA12-2F7A-114F-8959-1349C3972FB0}"/>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5" name="Picture 4">
            <a:extLst>
              <a:ext uri="{FF2B5EF4-FFF2-40B4-BE49-F238E27FC236}">
                <a16:creationId xmlns:a16="http://schemas.microsoft.com/office/drawing/2014/main" id="{04C28244-882E-064B-AEB4-6C27863E9705}"/>
              </a:ext>
            </a:extLst>
          </p:cNvPr>
          <p:cNvPicPr/>
          <p:nvPr/>
        </p:nvPicPr>
        <p:blipFill>
          <a:blip r:embed="rId3">
            <a:extLst>
              <a:ext uri="{28A0092B-C50C-407E-A947-70E740481C1C}">
                <a14:useLocalDpi xmlns:a14="http://schemas.microsoft.com/office/drawing/2010/main" val="0"/>
              </a:ext>
            </a:extLst>
          </a:blip>
          <a:stretch>
            <a:fillRect/>
          </a:stretch>
        </p:blipFill>
        <p:spPr>
          <a:xfrm>
            <a:off x="3551421" y="841248"/>
            <a:ext cx="4690372" cy="4279392"/>
          </a:xfrm>
          <a:prstGeom prst="rect">
            <a:avLst/>
          </a:prstGeom>
        </p:spPr>
      </p:pic>
      <p:sp>
        <p:nvSpPr>
          <p:cNvPr id="6" name="TextBox 5">
            <a:extLst>
              <a:ext uri="{FF2B5EF4-FFF2-40B4-BE49-F238E27FC236}">
                <a16:creationId xmlns:a16="http://schemas.microsoft.com/office/drawing/2014/main" id="{9AA3ECB7-4618-1F44-92FF-06B4747E88E5}"/>
              </a:ext>
            </a:extLst>
          </p:cNvPr>
          <p:cNvSpPr txBox="1"/>
          <p:nvPr/>
        </p:nvSpPr>
        <p:spPr>
          <a:xfrm>
            <a:off x="689621" y="764458"/>
            <a:ext cx="3481818" cy="584775"/>
          </a:xfrm>
          <a:prstGeom prst="rect">
            <a:avLst/>
          </a:prstGeom>
          <a:noFill/>
        </p:spPr>
        <p:txBody>
          <a:bodyPr wrap="square" rtlCol="0">
            <a:spAutoFit/>
          </a:bodyPr>
          <a:lstStyle/>
          <a:p>
            <a:r>
              <a:rPr lang="en-US" sz="3200" dirty="0">
                <a:solidFill>
                  <a:schemeClr val="bg2">
                    <a:lumMod val="95000"/>
                  </a:schemeClr>
                </a:solidFill>
              </a:rPr>
              <a:t>Threat Model</a:t>
            </a:r>
          </a:p>
        </p:txBody>
      </p:sp>
      <p:sp>
        <p:nvSpPr>
          <p:cNvPr id="2" name="Triangle 1">
            <a:extLst>
              <a:ext uri="{FF2B5EF4-FFF2-40B4-BE49-F238E27FC236}">
                <a16:creationId xmlns:a16="http://schemas.microsoft.com/office/drawing/2014/main" id="{4CEE3DC6-5503-454C-BB81-7F708BAD737D}"/>
              </a:ext>
            </a:extLst>
          </p:cNvPr>
          <p:cNvSpPr/>
          <p:nvPr/>
        </p:nvSpPr>
        <p:spPr>
          <a:xfrm>
            <a:off x="4791456" y="764458"/>
            <a:ext cx="2228049" cy="2198198"/>
          </a:xfrm>
          <a:prstGeom prst="triangle">
            <a:avLst/>
          </a:prstGeom>
          <a:ln w="41275">
            <a:solidFill>
              <a:srgbClr val="FFFF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4C673C7C-27F4-B445-98F7-BE8294B13E0A}"/>
              </a:ext>
            </a:extLst>
          </p:cNvPr>
          <p:cNvSpPr/>
          <p:nvPr/>
        </p:nvSpPr>
        <p:spPr>
          <a:xfrm>
            <a:off x="0" y="2980944"/>
            <a:ext cx="12192000" cy="2639568"/>
          </a:xfrm>
          <a:prstGeom prst="rect">
            <a:avLst/>
          </a:prstGeom>
          <a:solidFill>
            <a:schemeClr val="tx2">
              <a:lumMod val="90000"/>
              <a:alpha val="72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46728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&amp;TLS </a:t>
            </a:r>
            <a:br>
              <a:rPr lang="en-US" dirty="0"/>
            </a:br>
            <a:r>
              <a:rPr lang="en-US" dirty="0"/>
              <a:t>Audits</a:t>
            </a:r>
          </a:p>
          <a:p>
            <a:r>
              <a:rPr lang="en-US" dirty="0" err="1"/>
              <a:t>SmartContracts</a:t>
            </a:r>
            <a:endParaRPr lang="en-US" dirty="0"/>
          </a:p>
          <a:p>
            <a:endParaRPr lang="en-US" dirty="0"/>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a:p>
            <a:endParaRPr lang="en-US" dirty="0"/>
          </a:p>
          <a:p>
            <a:endParaRPr lang="en-US" dirty="0"/>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Key Theft Security</a:t>
            </a:r>
          </a:p>
          <a:p>
            <a:r>
              <a:rPr lang="en-US" dirty="0"/>
              <a:t>( S.F.Y.L )</a:t>
            </a:r>
          </a:p>
          <a:p>
            <a:r>
              <a:rPr lang="en-US" dirty="0"/>
              <a:t>HSM – Disk </a:t>
            </a:r>
            <a:r>
              <a:rPr lang="en-US" dirty="0" err="1"/>
              <a:t>Encrytion</a:t>
            </a:r>
            <a:r>
              <a:rPr lang="en-US" dirty="0"/>
              <a:t> </a:t>
            </a:r>
          </a:p>
          <a:p>
            <a:endParaRPr lang="en-US" dirty="0"/>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a:p>
            <a:endParaRPr lang="en-US" dirty="0"/>
          </a:p>
          <a:p>
            <a:r>
              <a:rPr lang="en-US" dirty="0"/>
              <a:t>SRE </a:t>
            </a:r>
          </a:p>
          <a:p>
            <a:r>
              <a:rPr lang="en-US" dirty="0"/>
              <a:t>Engage Consultants – IBM Garage </a:t>
            </a:r>
            <a:r>
              <a:rPr lang="en-US" dirty="0" err="1"/>
              <a:t>etc</a:t>
            </a:r>
            <a:endParaRPr lang="en-US" dirty="0"/>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
        <p:nvSpPr>
          <p:cNvPr id="7" name="TextBox 6">
            <a:extLst>
              <a:ext uri="{FF2B5EF4-FFF2-40B4-BE49-F238E27FC236}">
                <a16:creationId xmlns:a16="http://schemas.microsoft.com/office/drawing/2014/main" id="{10AA9E42-8B84-D34B-8525-786875FF3B6C}"/>
              </a:ext>
            </a:extLst>
          </p:cNvPr>
          <p:cNvSpPr txBox="1"/>
          <p:nvPr/>
        </p:nvSpPr>
        <p:spPr>
          <a:xfrm>
            <a:off x="3196856" y="2105246"/>
            <a:ext cx="4189228" cy="523220"/>
          </a:xfrm>
          <a:prstGeom prst="rect">
            <a:avLst/>
          </a:prstGeom>
          <a:noFill/>
        </p:spPr>
        <p:txBody>
          <a:bodyPr wrap="square" rtlCol="0">
            <a:spAutoFit/>
          </a:bodyPr>
          <a:lstStyle/>
          <a:p>
            <a:r>
              <a:rPr lang="en-US" sz="2800" dirty="0">
                <a:solidFill>
                  <a:srgbClr val="C00000"/>
                </a:solidFill>
              </a:rPr>
              <a:t>51% attack?</a:t>
            </a:r>
          </a:p>
        </p:txBody>
      </p:sp>
    </p:spTree>
    <p:extLst>
      <p:ext uri="{BB962C8B-B14F-4D97-AF65-F5344CB8AC3E}">
        <p14:creationId xmlns:p14="http://schemas.microsoft.com/office/powerpoint/2010/main" val="1321523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EB36E2-09E8-5944-9522-AAA79ABAEE5A}"/>
              </a:ext>
            </a:extLst>
          </p:cNvPr>
          <p:cNvSpPr>
            <a:spLocks noGrp="1"/>
          </p:cNvSpPr>
          <p:nvPr>
            <p:ph type="sldNum" sz="quarter" idx="10"/>
          </p:nvPr>
        </p:nvSpPr>
        <p:spPr/>
        <p:txBody>
          <a:bodyPr/>
          <a:lstStyle/>
          <a:p>
            <a:fld id="{3FD999D4-B456-9943-89B7-30D56181CE18}" type="slidenum">
              <a:rPr lang="en-US" smtClean="0"/>
              <a:t>26</a:t>
            </a:fld>
            <a:endParaRPr lang="en-US"/>
          </a:p>
        </p:txBody>
      </p:sp>
      <p:sp>
        <p:nvSpPr>
          <p:cNvPr id="4" name="TextBox 3">
            <a:extLst>
              <a:ext uri="{FF2B5EF4-FFF2-40B4-BE49-F238E27FC236}">
                <a16:creationId xmlns:a16="http://schemas.microsoft.com/office/drawing/2014/main" id="{64F99703-073C-644B-943A-B2D0F398BC76}"/>
              </a:ext>
            </a:extLst>
          </p:cNvPr>
          <p:cNvSpPr txBox="1"/>
          <p:nvPr/>
        </p:nvSpPr>
        <p:spPr>
          <a:xfrm>
            <a:off x="841093" y="335666"/>
            <a:ext cx="10509813" cy="5293757"/>
          </a:xfrm>
          <a:prstGeom prst="rect">
            <a:avLst/>
          </a:prstGeom>
          <a:noFill/>
        </p:spPr>
        <p:txBody>
          <a:bodyPr wrap="square" rtlCol="0">
            <a:spAutoFit/>
          </a:bodyPr>
          <a:lstStyle/>
          <a:p>
            <a:r>
              <a:rPr lang="en-US" sz="3200" b="1" i="1" dirty="0"/>
              <a:t>8 threats are common to blockchain:</a:t>
            </a:r>
          </a:p>
          <a:p>
            <a:endParaRPr lang="en-US" b="1" i="1" dirty="0"/>
          </a:p>
          <a:p>
            <a:pPr marL="342900" indent="-342900">
              <a:buFont typeface="+mj-lt"/>
              <a:buAutoNum type="arabicPeriod"/>
            </a:pPr>
            <a:r>
              <a:rPr lang="en-US" b="1" i="1" dirty="0"/>
              <a:t>Spoofing</a:t>
            </a:r>
            <a:br>
              <a:rPr lang="en-US" b="1" i="1" dirty="0"/>
            </a:br>
            <a:endParaRPr lang="en-US" b="1" i="1" dirty="0"/>
          </a:p>
          <a:p>
            <a:pPr marL="342900" indent="-342900">
              <a:buFont typeface="+mj-lt"/>
              <a:buAutoNum type="arabicPeriod"/>
            </a:pPr>
            <a:r>
              <a:rPr lang="en-US" b="1" i="1" dirty="0"/>
              <a:t>Tampering</a:t>
            </a:r>
          </a:p>
          <a:p>
            <a:pPr marL="342900" indent="-342900">
              <a:buFont typeface="+mj-lt"/>
              <a:buAutoNum type="arabicPeriod"/>
            </a:pPr>
            <a:endParaRPr lang="en-US" b="1" i="1" dirty="0"/>
          </a:p>
          <a:p>
            <a:pPr marL="342900" indent="-342900">
              <a:buFont typeface="+mj-lt"/>
              <a:buAutoNum type="arabicPeriod"/>
            </a:pPr>
            <a:r>
              <a:rPr lang="en-US" b="1" i="1" dirty="0"/>
              <a:t>Repudiation</a:t>
            </a:r>
          </a:p>
          <a:p>
            <a:pPr marL="342900" indent="-342900">
              <a:buFont typeface="+mj-lt"/>
              <a:buAutoNum type="arabicPeriod"/>
            </a:pPr>
            <a:endParaRPr lang="en-US" b="1" i="1" dirty="0"/>
          </a:p>
          <a:p>
            <a:pPr marL="342900" indent="-342900">
              <a:buFont typeface="+mj-lt"/>
              <a:buAutoNum type="arabicPeriod"/>
            </a:pPr>
            <a:r>
              <a:rPr lang="en-US" b="1" i="1" dirty="0"/>
              <a:t>Replay attacks</a:t>
            </a:r>
          </a:p>
          <a:p>
            <a:pPr marL="342900" indent="-342900">
              <a:buFont typeface="+mj-lt"/>
              <a:buAutoNum type="arabicPeriod"/>
            </a:pPr>
            <a:endParaRPr lang="en-US" b="1" i="1" dirty="0"/>
          </a:p>
          <a:p>
            <a:pPr marL="342900" indent="-342900">
              <a:buFont typeface="+mj-lt"/>
              <a:buAutoNum type="arabicPeriod"/>
            </a:pPr>
            <a:r>
              <a:rPr lang="en-US" b="1" i="1" dirty="0"/>
              <a:t>Information disclosure</a:t>
            </a:r>
          </a:p>
          <a:p>
            <a:pPr marL="342900" indent="-342900">
              <a:buFont typeface="+mj-lt"/>
              <a:buAutoNum type="arabicPeriod"/>
            </a:pPr>
            <a:endParaRPr lang="en-US" b="1" i="1" dirty="0"/>
          </a:p>
          <a:p>
            <a:pPr marL="342900" indent="-342900">
              <a:buFont typeface="+mj-lt"/>
              <a:buAutoNum type="arabicPeriod"/>
            </a:pPr>
            <a:r>
              <a:rPr lang="en-US" b="1" i="1" dirty="0"/>
              <a:t>Denial of service (DOS)</a:t>
            </a:r>
          </a:p>
          <a:p>
            <a:pPr marL="342900" indent="-342900">
              <a:buFont typeface="+mj-lt"/>
              <a:buAutoNum type="arabicPeriod"/>
            </a:pPr>
            <a:endParaRPr lang="en-US" b="1" i="1" dirty="0"/>
          </a:p>
          <a:p>
            <a:pPr marL="342900" indent="-342900">
              <a:buFont typeface="+mj-lt"/>
              <a:buAutoNum type="arabicPeriod"/>
            </a:pPr>
            <a:r>
              <a:rPr lang="en-US" b="1" i="1" dirty="0"/>
              <a:t>Elevation of privileges</a:t>
            </a:r>
          </a:p>
          <a:p>
            <a:pPr marL="342900" indent="-342900">
              <a:buFont typeface="+mj-lt"/>
              <a:buAutoNum type="arabicPeriod"/>
            </a:pPr>
            <a:endParaRPr lang="en-US" b="1" i="1" dirty="0"/>
          </a:p>
          <a:p>
            <a:pPr marL="342900" indent="-342900">
              <a:buFont typeface="+mj-lt"/>
              <a:buAutoNum type="arabicPeriod"/>
            </a:pPr>
            <a:r>
              <a:rPr lang="en-US" b="1" i="1" dirty="0"/>
              <a:t>Ransomware</a:t>
            </a:r>
          </a:p>
          <a:p>
            <a:endParaRPr lang="en-US" b="1" i="1" dirty="0"/>
          </a:p>
        </p:txBody>
      </p:sp>
    </p:spTree>
    <p:extLst>
      <p:ext uri="{BB962C8B-B14F-4D97-AF65-F5344CB8AC3E}">
        <p14:creationId xmlns:p14="http://schemas.microsoft.com/office/powerpoint/2010/main" val="398630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EB36E2-09E8-5944-9522-AAA79ABAEE5A}"/>
              </a:ext>
            </a:extLst>
          </p:cNvPr>
          <p:cNvSpPr>
            <a:spLocks noGrp="1"/>
          </p:cNvSpPr>
          <p:nvPr>
            <p:ph type="sldNum" sz="quarter" idx="10"/>
          </p:nvPr>
        </p:nvSpPr>
        <p:spPr/>
        <p:txBody>
          <a:bodyPr/>
          <a:lstStyle/>
          <a:p>
            <a:fld id="{3FD999D4-B456-9943-89B7-30D56181CE18}" type="slidenum">
              <a:rPr lang="en-US" smtClean="0"/>
              <a:t>27</a:t>
            </a:fld>
            <a:endParaRPr lang="en-US"/>
          </a:p>
        </p:txBody>
      </p:sp>
      <p:sp>
        <p:nvSpPr>
          <p:cNvPr id="4" name="TextBox 3">
            <a:extLst>
              <a:ext uri="{FF2B5EF4-FFF2-40B4-BE49-F238E27FC236}">
                <a16:creationId xmlns:a16="http://schemas.microsoft.com/office/drawing/2014/main" id="{64F99703-073C-644B-943A-B2D0F398BC76}"/>
              </a:ext>
            </a:extLst>
          </p:cNvPr>
          <p:cNvSpPr txBox="1"/>
          <p:nvPr/>
        </p:nvSpPr>
        <p:spPr>
          <a:xfrm>
            <a:off x="841093" y="335666"/>
            <a:ext cx="10509813" cy="2308324"/>
          </a:xfrm>
          <a:prstGeom prst="rect">
            <a:avLst/>
          </a:prstGeom>
          <a:noFill/>
        </p:spPr>
        <p:txBody>
          <a:bodyPr wrap="square" rtlCol="0">
            <a:spAutoFit/>
          </a:bodyPr>
          <a:lstStyle/>
          <a:p>
            <a:r>
              <a:rPr lang="en-US" i="1" dirty="0"/>
              <a:t>Caveat </a:t>
            </a:r>
            <a:r>
              <a:rPr lang="en-US" i="1" dirty="0" err="1"/>
              <a:t>Emptors</a:t>
            </a:r>
            <a:r>
              <a:rPr lang="en-US" i="1" dirty="0"/>
              <a:t>!</a:t>
            </a:r>
          </a:p>
          <a:p>
            <a:endParaRPr lang="en-US" i="1" dirty="0"/>
          </a:p>
          <a:p>
            <a:pPr marL="342900" indent="-342900">
              <a:buFont typeface="+mj-lt"/>
              <a:buAutoNum type="arabicPeriod"/>
            </a:pPr>
            <a:r>
              <a:rPr lang="en-US" i="1" dirty="0"/>
              <a:t>Upgrading from one version of HLF to another can be hard if not impossible, so upfront design is essential – use LTS versions like 1.4 – TEST TEST TEST</a:t>
            </a:r>
          </a:p>
          <a:p>
            <a:pPr marL="342900" indent="-342900">
              <a:buFont typeface="+mj-lt"/>
              <a:buAutoNum type="arabicPeriod"/>
            </a:pPr>
            <a:r>
              <a:rPr lang="en-US" i="1" dirty="0"/>
              <a:t>Keep event/transaction logs outside of ledger </a:t>
            </a:r>
            <a:r>
              <a:rPr lang="en-US" b="1" i="1" dirty="0"/>
              <a:t>safely</a:t>
            </a:r>
            <a:r>
              <a:rPr lang="en-US" i="1" dirty="0"/>
              <a:t> to </a:t>
            </a:r>
            <a:r>
              <a:rPr lang="en-US" b="1" i="1" dirty="0"/>
              <a:t>recreate ledgers</a:t>
            </a:r>
          </a:p>
          <a:p>
            <a:pPr marL="342900" indent="-342900">
              <a:buFont typeface="+mj-lt"/>
              <a:buAutoNum type="arabicPeriod"/>
            </a:pPr>
            <a:endParaRPr lang="en-US" i="1" dirty="0"/>
          </a:p>
          <a:p>
            <a:pPr marL="342900" indent="-342900">
              <a:buFont typeface="+mj-lt"/>
              <a:buAutoNum type="arabicPeriod"/>
            </a:pPr>
            <a:endParaRPr lang="en-US" i="1" dirty="0"/>
          </a:p>
          <a:p>
            <a:endParaRPr lang="en-US" i="1" dirty="0"/>
          </a:p>
        </p:txBody>
      </p:sp>
    </p:spTree>
    <p:extLst>
      <p:ext uri="{BB962C8B-B14F-4D97-AF65-F5344CB8AC3E}">
        <p14:creationId xmlns:p14="http://schemas.microsoft.com/office/powerpoint/2010/main" val="202223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A9F71D-390F-9147-B36A-DF2FCEA3DED4}"/>
              </a:ext>
            </a:extLst>
          </p:cNvPr>
          <p:cNvSpPr>
            <a:spLocks noGrp="1"/>
          </p:cNvSpPr>
          <p:nvPr>
            <p:ph type="sldNum" sz="quarter" idx="10"/>
          </p:nvPr>
        </p:nvSpPr>
        <p:spPr/>
        <p:txBody>
          <a:bodyPr/>
          <a:lstStyle/>
          <a:p>
            <a:fld id="{D0BE6F14-FF48-0F4F-A8AA-2E3F25371E4A}" type="slidenum">
              <a:rPr lang="en-US" smtClean="0"/>
              <a:pPr/>
              <a:t>28</a:t>
            </a:fld>
            <a:endParaRPr lang="en-US"/>
          </a:p>
        </p:txBody>
      </p:sp>
      <p:sp>
        <p:nvSpPr>
          <p:cNvPr id="3" name="Rectangle 2">
            <a:extLst>
              <a:ext uri="{FF2B5EF4-FFF2-40B4-BE49-F238E27FC236}">
                <a16:creationId xmlns:a16="http://schemas.microsoft.com/office/drawing/2014/main" id="{F9D0473D-7F80-2240-82AF-4EAA57FFBB87}"/>
              </a:ext>
            </a:extLst>
          </p:cNvPr>
          <p:cNvSpPr/>
          <p:nvPr/>
        </p:nvSpPr>
        <p:spPr>
          <a:xfrm>
            <a:off x="956840" y="1656568"/>
            <a:ext cx="10278319" cy="2108269"/>
          </a:xfrm>
          <a:prstGeom prst="rect">
            <a:avLst/>
          </a:prstGeom>
        </p:spPr>
        <p:txBody>
          <a:bodyPr wrap="square">
            <a:spAutoFit/>
          </a:bodyPr>
          <a:lstStyle/>
          <a:p>
            <a:pPr>
              <a:spcBef>
                <a:spcPts val="200"/>
              </a:spcBef>
            </a:pPr>
            <a:r>
              <a:rPr lang="en-US"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Take care with the code quality and deployment of your </a:t>
            </a:r>
            <a:r>
              <a:rPr lang="en-US" b="1" dirty="0" err="1">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SmartContracts</a:t>
            </a:r>
            <a:r>
              <a:rPr lang="en-US"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 </a:t>
            </a:r>
          </a:p>
          <a:p>
            <a:pPr>
              <a:spcBef>
                <a:spcPts val="200"/>
              </a:spcBef>
            </a:pPr>
            <a:endParaRPr lang="en-US"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spcBef>
                <a:spcPts val="200"/>
              </a:spcBef>
            </a:pPr>
            <a:r>
              <a:rPr lang="en-US" dirty="0" err="1">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SmartContracts</a:t>
            </a:r>
            <a:r>
              <a:rPr lang="en-US"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rPr>
              <a:t> are code that is executed to affect the blockchain, so they are ripe targets for malicious hackers.  Hence paying attention to the quality of code is very important, this is achieved by agile test driven development, peer code reviews as well as organizational audits.  Once chain code is distributed it is 'a shot to the moon'[13]</a:t>
            </a:r>
          </a:p>
          <a:p>
            <a:pPr>
              <a:spcBef>
                <a:spcPts val="200"/>
              </a:spcBef>
            </a:pPr>
            <a:endParaRPr lang="en-US"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9782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where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29</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Multi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738273" y="3059667"/>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7666265" y="3089584"/>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545616" cy="646331"/>
          </a:xfrm>
          <a:prstGeom prst="rect">
            <a:avLst/>
          </a:prstGeom>
          <a:noFill/>
        </p:spPr>
        <p:txBody>
          <a:bodyPr wrap="none" rtlCol="0">
            <a:spAutoFit/>
          </a:bodyPr>
          <a:lstStyle/>
          <a:p>
            <a:r>
              <a:rPr lang="en-US" dirty="0"/>
              <a:t>COMMODITY</a:t>
            </a:r>
          </a:p>
          <a:p>
            <a:r>
              <a:rPr lang="en-US" dirty="0"/>
              <a:t>HARD</a:t>
            </a:r>
          </a:p>
        </p:txBody>
      </p:sp>
      <p:sp>
        <p:nvSpPr>
          <p:cNvPr id="10" name="TextBox 9">
            <a:extLst>
              <a:ext uri="{FF2B5EF4-FFF2-40B4-BE49-F238E27FC236}">
                <a16:creationId xmlns:a16="http://schemas.microsoft.com/office/drawing/2014/main" id="{EA536D7A-9AE4-E74E-950A-712005795C70}"/>
              </a:ext>
            </a:extLst>
          </p:cNvPr>
          <p:cNvSpPr txBox="1"/>
          <p:nvPr/>
        </p:nvSpPr>
        <p:spPr>
          <a:xfrm>
            <a:off x="8146868" y="2583598"/>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2963529" y="2541902"/>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rot="19669517">
            <a:off x="1517234" y="3072081"/>
            <a:ext cx="9679577" cy="713837"/>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Posture</a:t>
            </a:r>
          </a:p>
        </p:txBody>
      </p:sp>
    </p:spTree>
    <p:extLst>
      <p:ext uri="{BB962C8B-B14F-4D97-AF65-F5344CB8AC3E}">
        <p14:creationId xmlns:p14="http://schemas.microsoft.com/office/powerpoint/2010/main" val="1859210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Hyperledger Fabric </a:t>
            </a:r>
            <a:r>
              <a:rPr lang="en-US" sz="6000" dirty="0">
                <a:solidFill>
                  <a:schemeClr val="accent3"/>
                </a:solidFill>
                <a:latin typeface="IBM Plex Sans" charset="0"/>
              </a:rPr>
              <a:t>   </a:t>
            </a:r>
            <a:r>
              <a:rPr lang="en-US" sz="6000" dirty="0"/>
              <a:t>permissioned</a:t>
            </a:r>
            <a:br>
              <a:rPr lang="en-US" sz="6000" dirty="0"/>
            </a:br>
            <a:r>
              <a:rPr lang="en-US" sz="6000" dirty="0"/>
              <a:t>      private blockchain</a:t>
            </a:r>
            <a:br>
              <a:rPr lang="en-US" sz="6000" dirty="0"/>
            </a:br>
            <a:br>
              <a:rPr lang="en-US" sz="6000" dirty="0"/>
            </a:br>
            <a:r>
              <a:rPr lang="en-US" sz="6000" dirty="0">
                <a:solidFill>
                  <a:schemeClr val="accent3"/>
                </a:solidFill>
                <a:latin typeface="IBM Plex Sans" charset="0"/>
              </a:rPr>
              <a:t>Trust </a:t>
            </a:r>
            <a:r>
              <a:rPr lang="en-US" sz="6000" dirty="0"/>
              <a:t>and </a:t>
            </a:r>
            <a:r>
              <a:rPr lang="en-US" sz="6000" dirty="0">
                <a:solidFill>
                  <a:schemeClr val="accent3"/>
                </a:solidFill>
                <a:latin typeface="IBM Plex Sans" charset="0"/>
              </a:rPr>
              <a:t>Identity</a:t>
            </a: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a:p>
        </p:txBody>
      </p:sp>
    </p:spTree>
    <p:extLst>
      <p:ext uri="{BB962C8B-B14F-4D97-AF65-F5344CB8AC3E}">
        <p14:creationId xmlns:p14="http://schemas.microsoft.com/office/powerpoint/2010/main" val="1256707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11412280" cy="464442"/>
          </a:xfrm>
        </p:spPr>
        <p:txBody>
          <a:bodyPr/>
          <a:lstStyle/>
          <a:p>
            <a:r>
              <a:rPr lang="sv-SE" sz="2800" b="1" dirty="0" err="1">
                <a:solidFill>
                  <a:schemeClr val="tx2"/>
                </a:solidFill>
              </a:rPr>
              <a:t>Deploy</a:t>
            </a:r>
            <a:r>
              <a:rPr lang="sv-SE" sz="2800" b="1" dirty="0">
                <a:solidFill>
                  <a:schemeClr val="tx2"/>
                </a:solidFill>
              </a:rPr>
              <a:t> </a:t>
            </a:r>
            <a:r>
              <a:rPr lang="sv-SE" sz="2800" b="1" dirty="0" err="1">
                <a:solidFill>
                  <a:schemeClr val="tx2"/>
                </a:solidFill>
              </a:rPr>
              <a:t>Hyperledger</a:t>
            </a:r>
            <a:r>
              <a:rPr lang="sv-SE" sz="2800" b="1" dirty="0">
                <a:solidFill>
                  <a:schemeClr val="tx2"/>
                </a:solidFill>
              </a:rPr>
              <a:t> </a:t>
            </a:r>
            <a:r>
              <a:rPr lang="sv-SE" sz="2800" b="1" dirty="0" err="1">
                <a:solidFill>
                  <a:schemeClr val="tx2"/>
                </a:solidFill>
              </a:rPr>
              <a:t>Fabric</a:t>
            </a:r>
            <a:r>
              <a:rPr lang="sv-SE" sz="2800" b="1" dirty="0">
                <a:solidFill>
                  <a:schemeClr val="tx2"/>
                </a:solidFill>
              </a:rPr>
              <a:t>  </a:t>
            </a:r>
            <a:r>
              <a:rPr lang="sv-SE" sz="2800" b="1" dirty="0" err="1">
                <a:solidFill>
                  <a:schemeClr val="tx2"/>
                </a:solidFill>
              </a:rPr>
              <a:t>ot</a:t>
            </a:r>
            <a:r>
              <a:rPr lang="sv-SE" sz="2800" b="1" dirty="0">
                <a:solidFill>
                  <a:schemeClr val="tx2"/>
                </a:solidFill>
              </a:rPr>
              <a:t> IBM </a:t>
            </a:r>
            <a:r>
              <a:rPr lang="sv-SE" sz="2800" b="1" dirty="0" err="1">
                <a:solidFill>
                  <a:schemeClr val="tx2"/>
                </a:solidFill>
              </a:rPr>
              <a:t>Blockchain</a:t>
            </a:r>
            <a:r>
              <a:rPr lang="sv-SE" sz="2800" b="1" dirty="0">
                <a:solidFill>
                  <a:schemeClr val="tx2"/>
                </a:solidFill>
              </a:rPr>
              <a:t> – ANYWHERE!</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30</a:t>
            </a:fld>
            <a:endParaRPr lang="en-US"/>
          </a:p>
        </p:txBody>
      </p:sp>
      <p:pic>
        <p:nvPicPr>
          <p:cNvPr id="15" name="Picture 14">
            <a:extLst>
              <a:ext uri="{FF2B5EF4-FFF2-40B4-BE49-F238E27FC236}">
                <a16:creationId xmlns:a16="http://schemas.microsoft.com/office/drawing/2014/main" id="{A5C58831-4168-2644-B2CF-033E3E9570CF}"/>
              </a:ext>
            </a:extLst>
          </p:cNvPr>
          <p:cNvPicPr>
            <a:picLocks noChangeAspect="1"/>
          </p:cNvPicPr>
          <p:nvPr/>
        </p:nvPicPr>
        <p:blipFill>
          <a:blip r:embed="rId3"/>
          <a:stretch>
            <a:fillRect/>
          </a:stretch>
        </p:blipFill>
        <p:spPr>
          <a:xfrm>
            <a:off x="684534" y="1030038"/>
            <a:ext cx="10263964" cy="5107897"/>
          </a:xfrm>
          <a:prstGeom prst="rect">
            <a:avLst/>
          </a:prstGeom>
        </p:spPr>
      </p:pic>
    </p:spTree>
    <p:extLst>
      <p:ext uri="{BB962C8B-B14F-4D97-AF65-F5344CB8AC3E}">
        <p14:creationId xmlns:p14="http://schemas.microsoft.com/office/powerpoint/2010/main" val="58965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pPr marL="342900" indent="-342900">
              <a:buFont typeface="Arial" panose="020B0604020202020204" pitchFamily="34" charset="0"/>
              <a:buChar char="•"/>
            </a:pPr>
            <a:r>
              <a:rPr lang="en-US" dirty="0"/>
              <a:t>IBM Secure Containers</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br>
              <a:rPr lang="en-US" dirty="0"/>
            </a:br>
            <a:endParaRPr lang="en-US" dirty="0"/>
          </a:p>
          <a:p>
            <a:pPr marL="342900" indent="-342900">
              <a:buFont typeface="Arial" panose="020B0604020202020204" pitchFamily="34" charset="0"/>
              <a:buChar char="•"/>
            </a:pPr>
            <a:r>
              <a:rPr lang="en-US" dirty="0"/>
              <a:t>Dedicated I/O processors</a:t>
            </a:r>
          </a:p>
          <a:p>
            <a:pPr marL="342900" indent="-342900">
              <a:buFont typeface="Arial" panose="020B0604020202020204" pitchFamily="34" charset="0"/>
              <a:buChar char="•"/>
            </a:pPr>
            <a:r>
              <a:rPr lang="en-US" dirty="0"/>
              <a:t>Crypto processors built right into microprocessor cores</a:t>
            </a:r>
          </a:p>
          <a:p>
            <a:pPr marL="342900" indent="-342900">
              <a:buFont typeface="Arial" panose="020B0604020202020204" pitchFamily="34" charset="0"/>
              <a:buChar char="•"/>
            </a:pPr>
            <a:r>
              <a:rPr lang="en-US" dirty="0"/>
              <a:t>Additional dedicated crypto processors via add-on accelerators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encryption</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VM</a:t>
            </a:r>
          </a:p>
          <a:p>
            <a:r>
              <a:rPr lang="en-US" dirty="0"/>
              <a:t>Red Hat</a:t>
            </a:r>
          </a:p>
          <a:p>
            <a:r>
              <a:rPr lang="en-US" dirty="0" err="1"/>
              <a:t>SuSE</a:t>
            </a:r>
            <a:endParaRPr lang="en-US" dirty="0"/>
          </a:p>
        </p:txBody>
      </p:sp>
      <p:pic>
        <p:nvPicPr>
          <p:cNvPr id="9" name="Content Placeholder 9">
            <a:extLst>
              <a:ext uri="{FF2B5EF4-FFF2-40B4-BE49-F238E27FC236}">
                <a16:creationId xmlns:a16="http://schemas.microsoft.com/office/drawing/2014/main" id="{4B5F3DC0-D66E-ED4C-A36B-FE1CF9938620}"/>
              </a:ext>
            </a:extLst>
          </p:cNvPr>
          <p:cNvPicPr>
            <a:picLocks noChangeAspect="1"/>
          </p:cNvPicPr>
          <p:nvPr/>
        </p:nvPicPr>
        <p:blipFill>
          <a:blip r:embed="rId3"/>
          <a:stretch>
            <a:fillRect/>
          </a:stretch>
        </p:blipFill>
        <p:spPr>
          <a:xfrm>
            <a:off x="9448800" y="5638800"/>
            <a:ext cx="736600" cy="736600"/>
          </a:xfrm>
          <a:prstGeom prst="rect">
            <a:avLst/>
          </a:prstGeom>
          <a:solidFill>
            <a:schemeClr val="bg1"/>
          </a:solidFill>
        </p:spPr>
      </p:pic>
    </p:spTree>
    <p:extLst>
      <p:ext uri="{BB962C8B-B14F-4D97-AF65-F5344CB8AC3E}">
        <p14:creationId xmlns:p14="http://schemas.microsoft.com/office/powerpoint/2010/main" val="4283385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a:solidFill>
            <a:schemeClr val="bg2"/>
          </a:solidFill>
        </p:spPr>
        <p:txBody>
          <a:bodyPr/>
          <a:lstStyle/>
          <a:p>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Firmware ensures separation of running systems/VM’s on the same physical machine.</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747794" y="816429"/>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9" name="Content Placeholder 8">
            <a:extLst>
              <a:ext uri="{FF2B5EF4-FFF2-40B4-BE49-F238E27FC236}">
                <a16:creationId xmlns:a16="http://schemas.microsoft.com/office/drawing/2014/main" id="{EEB4685F-F3A0-3849-A275-ECF5CD16CB82}"/>
              </a:ext>
            </a:extLst>
          </p:cNvPr>
          <p:cNvPicPr>
            <a:picLocks noChangeAspect="1"/>
          </p:cNvPicPr>
          <p:nvPr/>
        </p:nvPicPr>
        <p:blipFill>
          <a:blip r:embed="rId3"/>
          <a:stretch>
            <a:fillRect/>
          </a:stretch>
        </p:blipFill>
        <p:spPr>
          <a:xfrm>
            <a:off x="6230322" y="3659925"/>
            <a:ext cx="3764577" cy="3017521"/>
          </a:xfrm>
          <a:prstGeom prst="rect">
            <a:avLst/>
          </a:prstGeom>
          <a:solidFill>
            <a:schemeClr val="accent2"/>
          </a:solidFill>
        </p:spPr>
      </p:pic>
      <p:sp>
        <p:nvSpPr>
          <p:cNvPr id="10" name="TextBox 9">
            <a:extLst>
              <a:ext uri="{FF2B5EF4-FFF2-40B4-BE49-F238E27FC236}">
                <a16:creationId xmlns:a16="http://schemas.microsoft.com/office/drawing/2014/main" id="{D75E5937-F2EF-354D-B5D7-98B58CFF4F10}"/>
              </a:ext>
            </a:extLst>
          </p:cNvPr>
          <p:cNvSpPr txBox="1"/>
          <p:nvPr/>
        </p:nvSpPr>
        <p:spPr>
          <a:xfrm>
            <a:off x="8259157" y="6121392"/>
            <a:ext cx="3740126" cy="646331"/>
          </a:xfrm>
          <a:prstGeom prst="rect">
            <a:avLst/>
          </a:prstGeom>
          <a:noFill/>
        </p:spPr>
        <p:txBody>
          <a:bodyPr wrap="none" rtlCol="0">
            <a:spAutoFit/>
          </a:bodyPr>
          <a:lstStyle/>
          <a:p>
            <a:r>
              <a:rPr lang="en-US" dirty="0"/>
              <a:t>Hardware Security Module (HSMs)</a:t>
            </a:r>
          </a:p>
          <a:p>
            <a:endParaRPr lang="en-US" dirty="0"/>
          </a:p>
        </p:txBody>
      </p:sp>
    </p:spTree>
    <p:extLst>
      <p:ext uri="{BB962C8B-B14F-4D97-AF65-F5344CB8AC3E}">
        <p14:creationId xmlns:p14="http://schemas.microsoft.com/office/powerpoint/2010/main" val="3557538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 </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34</a:t>
            </a:fld>
            <a:endParaRPr lang="en-US"/>
          </a:p>
        </p:txBody>
      </p:sp>
    </p:spTree>
    <p:extLst>
      <p:ext uri="{BB962C8B-B14F-4D97-AF65-F5344CB8AC3E}">
        <p14:creationId xmlns:p14="http://schemas.microsoft.com/office/powerpoint/2010/main" val="3445871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892C36-E83E-9C4D-8CE3-E7465778BF5A}"/>
              </a:ext>
            </a:extLst>
          </p:cNvPr>
          <p:cNvSpPr>
            <a:spLocks noGrp="1"/>
          </p:cNvSpPr>
          <p:nvPr>
            <p:ph type="body" sz="quarter" idx="13"/>
          </p:nvPr>
        </p:nvSpPr>
        <p:spPr>
          <a:xfrm>
            <a:off x="167640" y="146304"/>
            <a:ext cx="10358120" cy="975360"/>
          </a:xfrm>
        </p:spPr>
        <p:txBody>
          <a:bodyPr/>
          <a:lstStyle/>
          <a:p>
            <a:r>
              <a:rPr lang="en-US" b="1" dirty="0" err="1">
                <a:solidFill>
                  <a:schemeClr val="tx2">
                    <a:lumMod val="75000"/>
                  </a:schemeClr>
                </a:solidFill>
              </a:rPr>
              <a:t>Chaincode</a:t>
            </a:r>
            <a:r>
              <a:rPr lang="en-US" b="1" dirty="0">
                <a:solidFill>
                  <a:schemeClr val="tx2">
                    <a:lumMod val="75000"/>
                  </a:schemeClr>
                </a:solidFill>
              </a:rPr>
              <a:t> Encryption</a:t>
            </a:r>
          </a:p>
        </p:txBody>
      </p:sp>
      <p:sp>
        <p:nvSpPr>
          <p:cNvPr id="3" name="Text Placeholder 2">
            <a:extLst>
              <a:ext uri="{FF2B5EF4-FFF2-40B4-BE49-F238E27FC236}">
                <a16:creationId xmlns:a16="http://schemas.microsoft.com/office/drawing/2014/main" id="{F8020665-1A01-DC4D-91F0-A67F8E2CC4C3}"/>
              </a:ext>
            </a:extLst>
          </p:cNvPr>
          <p:cNvSpPr>
            <a:spLocks noGrp="1"/>
          </p:cNvSpPr>
          <p:nvPr>
            <p:ph type="body" sz="quarter" idx="22"/>
          </p:nvPr>
        </p:nvSpPr>
        <p:spPr>
          <a:xfrm>
            <a:off x="167640" y="1121665"/>
            <a:ext cx="11863232" cy="3954959"/>
          </a:xfrm>
        </p:spPr>
        <p:txBody>
          <a:bodyPr>
            <a:normAutofit/>
          </a:bodyPr>
          <a:lstStyle/>
          <a:p>
            <a:pPr marL="0" indent="0">
              <a:buNone/>
            </a:pPr>
            <a:r>
              <a:rPr lang="en-US" sz="3100" b="1" dirty="0"/>
              <a:t>Encrypt sensitive data stored on blockchain</a:t>
            </a:r>
          </a:p>
          <a:p>
            <a:pPr marL="0" indent="0">
              <a:buNone/>
            </a:pPr>
            <a:r>
              <a:rPr lang="en-US" sz="3100" dirty="0"/>
              <a:t>Ordinarily data is stored in the clear.  This data may be hidden by encrypting – caveat key management complexity </a:t>
            </a:r>
          </a:p>
          <a:p>
            <a:pPr marL="0" indent="0">
              <a:buNone/>
            </a:pPr>
            <a:endParaRPr lang="en-US" sz="2133" dirty="0"/>
          </a:p>
          <a:p>
            <a:pPr marL="0" indent="0">
              <a:buNone/>
            </a:pPr>
            <a:endParaRPr lang="en-US" sz="2133" b="1" dirty="0">
              <a:solidFill>
                <a:schemeClr val="tx2">
                  <a:lumMod val="75000"/>
                </a:schemeClr>
              </a:solidFill>
            </a:endParaRPr>
          </a:p>
          <a:p>
            <a:pPr marL="0" indent="0">
              <a:buNone/>
            </a:pPr>
            <a:r>
              <a:rPr lang="en-US" sz="2133" dirty="0" err="1"/>
              <a:t>Chaincode</a:t>
            </a:r>
            <a:r>
              <a:rPr lang="en-US" sz="2133" dirty="0"/>
              <a:t> encryption is achieved by leveraging the entities extension which is a BCCSP </a:t>
            </a:r>
          </a:p>
          <a:p>
            <a:pPr marL="0" indent="0">
              <a:buNone/>
            </a:pPr>
            <a:r>
              <a:rPr lang="en-US" sz="2133" dirty="0"/>
              <a:t>cryptographic operations such as encryption and elliptic curve digital signatures</a:t>
            </a:r>
            <a:r>
              <a:rPr lang="en-US" sz="2133" dirty="0">
                <a:solidFill>
                  <a:schemeClr val="tx2">
                    <a:lumMod val="75000"/>
                  </a:schemeClr>
                </a:solidFill>
              </a:rPr>
              <a:t>. </a:t>
            </a:r>
          </a:p>
          <a:p>
            <a:pPr marL="0" indent="0">
              <a:buNone/>
            </a:pPr>
            <a:endParaRPr lang="en-US" sz="2133" dirty="0">
              <a:solidFill>
                <a:schemeClr val="tx2">
                  <a:lumMod val="75000"/>
                </a:schemeClr>
              </a:solidFill>
            </a:endParaRPr>
          </a:p>
        </p:txBody>
      </p:sp>
    </p:spTree>
    <p:extLst>
      <p:ext uri="{BB962C8B-B14F-4D97-AF65-F5344CB8AC3E}">
        <p14:creationId xmlns:p14="http://schemas.microsoft.com/office/powerpoint/2010/main" val="3403851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36</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58EFCC-7BA0-8543-8472-0C2B0FF3D232}"/>
              </a:ext>
            </a:extLst>
          </p:cNvPr>
          <p:cNvPicPr>
            <a:picLocks noChangeAspect="1"/>
          </p:cNvPicPr>
          <p:nvPr/>
        </p:nvPicPr>
        <p:blipFill>
          <a:blip r:embed="rId3"/>
          <a:stretch>
            <a:fillRect/>
          </a:stretch>
        </p:blipFill>
        <p:spPr>
          <a:xfrm>
            <a:off x="1866900" y="2152120"/>
            <a:ext cx="8826500" cy="4964907"/>
          </a:xfrm>
          <a:prstGeom prst="rect">
            <a:avLst/>
          </a:prstGeom>
        </p:spPr>
      </p:pic>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a:xfrm>
            <a:off x="6096000" y="-24937"/>
            <a:ext cx="6096000" cy="2248364"/>
          </a:xfrm>
        </p:spPr>
        <p:txBody>
          <a:bodyPr/>
          <a:lstStyle/>
          <a:p>
            <a:r>
              <a:rPr lang="en-US" b="1" u="sng" dirty="0" err="1">
                <a:solidFill>
                  <a:schemeClr val="bg1"/>
                </a:solidFill>
              </a:rPr>
              <a:t>Offchain</a:t>
            </a:r>
            <a:r>
              <a:rPr lang="en-US" b="1" u="sng" dirty="0">
                <a:solidFill>
                  <a:schemeClr val="bg1"/>
                </a:solidFill>
              </a:rPr>
              <a:t> -&gt; </a:t>
            </a:r>
            <a:r>
              <a:rPr lang="en-US" b="1" u="sng" dirty="0" err="1">
                <a:solidFill>
                  <a:schemeClr val="bg1"/>
                </a:solidFill>
              </a:rPr>
              <a:t>SideDB</a:t>
            </a:r>
            <a:r>
              <a:rPr lang="en-US" b="1" u="sng" dirty="0">
                <a:solidFill>
                  <a:schemeClr val="bg1"/>
                </a:solidFill>
              </a:rPr>
              <a:t> </a:t>
            </a: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a:xfrm>
            <a:off x="0" y="0"/>
            <a:ext cx="6095999" cy="2223427"/>
          </a:xfrm>
        </p:spPr>
        <p:txBody>
          <a:bodyPr/>
          <a:lstStyle/>
          <a:p>
            <a:r>
              <a:rPr lang="en-US" sz="3733" dirty="0"/>
              <a:t>Private Data Collections</a:t>
            </a:r>
          </a:p>
        </p:txBody>
      </p:sp>
    </p:spTree>
    <p:extLst>
      <p:ext uri="{BB962C8B-B14F-4D97-AF65-F5344CB8AC3E}">
        <p14:creationId xmlns:p14="http://schemas.microsoft.com/office/powerpoint/2010/main" val="1905526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A774-895A-1041-8265-E794697064A2}"/>
              </a:ext>
            </a:extLst>
          </p:cNvPr>
          <p:cNvSpPr>
            <a:spLocks noGrp="1"/>
          </p:cNvSpPr>
          <p:nvPr>
            <p:ph type="title"/>
          </p:nvPr>
        </p:nvSpPr>
        <p:spPr>
          <a:xfrm>
            <a:off x="304800" y="1572322"/>
            <a:ext cx="11582400" cy="4746014"/>
          </a:xfrm>
        </p:spPr>
        <p:txBody>
          <a:bodyPr/>
          <a:lstStyle/>
          <a:p>
            <a:r>
              <a:rPr lang="en-US" sz="1600" dirty="0"/>
              <a:t>cryptographic protocol suite:</a:t>
            </a:r>
            <a:br>
              <a:rPr lang="en-US" sz="1600" dirty="0"/>
            </a:br>
            <a:br>
              <a:rPr lang="en-US" sz="1600" dirty="0"/>
            </a:br>
            <a:r>
              <a:rPr lang="en-US" sz="1600" dirty="0"/>
              <a:t>strong authentication as well as privacy-preserving features such as </a:t>
            </a:r>
            <a:r>
              <a:rPr lang="en-US" sz="1600" u="sng" dirty="0"/>
              <a:t>anonymity</a:t>
            </a:r>
            <a:br>
              <a:rPr lang="en-US" sz="1600" dirty="0"/>
            </a:br>
            <a:br>
              <a:rPr lang="en-US" sz="1600" dirty="0"/>
            </a:br>
            <a:r>
              <a:rPr lang="en-US" sz="1600" dirty="0"/>
              <a:t>the ability to transact without </a:t>
            </a:r>
            <a:r>
              <a:rPr lang="en-US" sz="1600" u="sng" dirty="0"/>
              <a:t>revealing the identity of the </a:t>
            </a:r>
            <a:r>
              <a:rPr lang="en-US" sz="1600" u="sng" dirty="0" err="1"/>
              <a:t>transactor</a:t>
            </a:r>
            <a:r>
              <a:rPr lang="en-US" sz="1600" dirty="0"/>
              <a:t>,</a:t>
            </a:r>
            <a:br>
              <a:rPr lang="en-US" sz="1600" dirty="0"/>
            </a:br>
            <a:br>
              <a:rPr lang="en-US" sz="1600" dirty="0"/>
            </a:br>
            <a:r>
              <a:rPr lang="en-US" sz="1600" u="sng" dirty="0" err="1"/>
              <a:t>unlinkability</a:t>
            </a:r>
            <a:r>
              <a:rPr lang="en-US" sz="1600" u="sng" dirty="0"/>
              <a:t> the ability of a single identity to send multiple transactions </a:t>
            </a:r>
            <a:br>
              <a:rPr lang="en-US" sz="1600" dirty="0"/>
            </a:br>
            <a:br>
              <a:rPr lang="en-US" sz="1600" dirty="0"/>
            </a:br>
            <a:br>
              <a:rPr lang="en-US" sz="1600" dirty="0"/>
            </a:br>
            <a:endParaRPr lang="en-US" sz="1600" dirty="0"/>
          </a:p>
        </p:txBody>
      </p:sp>
      <p:sp>
        <p:nvSpPr>
          <p:cNvPr id="3" name="Slide Number Placeholder 2">
            <a:extLst>
              <a:ext uri="{FF2B5EF4-FFF2-40B4-BE49-F238E27FC236}">
                <a16:creationId xmlns:a16="http://schemas.microsoft.com/office/drawing/2014/main" id="{681EBA8F-3EC2-9F47-9475-25D528E98E68}"/>
              </a:ext>
            </a:extLst>
          </p:cNvPr>
          <p:cNvSpPr>
            <a:spLocks noGrp="1"/>
          </p:cNvSpPr>
          <p:nvPr>
            <p:ph type="sldNum" sz="quarter" idx="10"/>
          </p:nvPr>
        </p:nvSpPr>
        <p:spPr/>
        <p:txBody>
          <a:bodyPr/>
          <a:lstStyle/>
          <a:p>
            <a:fld id="{D0BE6F14-FF48-0F4F-A8AA-2E3F25371E4A}" type="slidenum">
              <a:rPr lang="en-US" smtClean="0"/>
              <a:pPr/>
              <a:t>38</a:t>
            </a:fld>
            <a:endParaRPr lang="en-US" dirty="0"/>
          </a:p>
        </p:txBody>
      </p:sp>
      <p:sp>
        <p:nvSpPr>
          <p:cNvPr id="4" name="Footer Placeholder 3">
            <a:extLst>
              <a:ext uri="{FF2B5EF4-FFF2-40B4-BE49-F238E27FC236}">
                <a16:creationId xmlns:a16="http://schemas.microsoft.com/office/drawing/2014/main" id="{CE0872F5-C057-5A4D-9CBD-7555B71E43A8}"/>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5" name="TextBox 4">
            <a:extLst>
              <a:ext uri="{FF2B5EF4-FFF2-40B4-BE49-F238E27FC236}">
                <a16:creationId xmlns:a16="http://schemas.microsoft.com/office/drawing/2014/main" id="{B6826D5A-3F07-624D-8C2F-8B6EEEF8928E}"/>
              </a:ext>
            </a:extLst>
          </p:cNvPr>
          <p:cNvSpPr txBox="1"/>
          <p:nvPr/>
        </p:nvSpPr>
        <p:spPr>
          <a:xfrm>
            <a:off x="304800" y="539664"/>
            <a:ext cx="10511883" cy="584775"/>
          </a:xfrm>
          <a:prstGeom prst="rect">
            <a:avLst/>
          </a:prstGeom>
          <a:noFill/>
        </p:spPr>
        <p:txBody>
          <a:bodyPr wrap="square" rtlCol="0">
            <a:spAutoFit/>
          </a:bodyPr>
          <a:lstStyle/>
          <a:p>
            <a:r>
              <a:rPr lang="en-US" sz="3200" b="1" dirty="0">
                <a:solidFill>
                  <a:schemeClr val="bg2">
                    <a:lumMod val="50000"/>
                  </a:schemeClr>
                </a:solidFill>
              </a:rPr>
              <a:t>Identity Mixer (</a:t>
            </a:r>
            <a:r>
              <a:rPr lang="en-US" sz="3200" b="1" dirty="0" err="1">
                <a:solidFill>
                  <a:schemeClr val="bg2">
                    <a:lumMod val="50000"/>
                  </a:schemeClr>
                </a:solidFill>
              </a:rPr>
              <a:t>Idmix</a:t>
            </a:r>
            <a:r>
              <a:rPr lang="en-US" sz="3200" b="1" dirty="0">
                <a:solidFill>
                  <a:schemeClr val="bg2">
                    <a:lumMod val="50000"/>
                  </a:schemeClr>
                </a:solidFill>
              </a:rPr>
              <a:t>)</a:t>
            </a:r>
          </a:p>
        </p:txBody>
      </p:sp>
    </p:spTree>
    <p:extLst>
      <p:ext uri="{BB962C8B-B14F-4D97-AF65-F5344CB8AC3E}">
        <p14:creationId xmlns:p14="http://schemas.microsoft.com/office/powerpoint/2010/main" val="4169759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C126-2B6E-7349-9CB4-6356B526F975}"/>
              </a:ext>
            </a:extLst>
          </p:cNvPr>
          <p:cNvSpPr>
            <a:spLocks noGrp="1"/>
          </p:cNvSpPr>
          <p:nvPr>
            <p:ph type="title"/>
          </p:nvPr>
        </p:nvSpPr>
        <p:spPr>
          <a:xfrm>
            <a:off x="304800" y="268224"/>
            <a:ext cx="11582400" cy="1014166"/>
          </a:xfrm>
        </p:spPr>
        <p:txBody>
          <a:bodyPr/>
          <a:lstStyle/>
          <a:p>
            <a:r>
              <a:rPr lang="en-US" dirty="0" err="1"/>
              <a:t>Idmix</a:t>
            </a:r>
            <a:r>
              <a:rPr lang="en-US" dirty="0"/>
              <a:t> - Zero Knowledge proofs( ZKP) to prevent passing of sensitive data</a:t>
            </a:r>
          </a:p>
        </p:txBody>
      </p:sp>
      <p:sp>
        <p:nvSpPr>
          <p:cNvPr id="3" name="Slide Number Placeholder 2">
            <a:extLst>
              <a:ext uri="{FF2B5EF4-FFF2-40B4-BE49-F238E27FC236}">
                <a16:creationId xmlns:a16="http://schemas.microsoft.com/office/drawing/2014/main" id="{D5FBB4D9-4141-6E46-BEC3-4DFD5F26E433}"/>
              </a:ext>
            </a:extLst>
          </p:cNvPr>
          <p:cNvSpPr>
            <a:spLocks noGrp="1"/>
          </p:cNvSpPr>
          <p:nvPr>
            <p:ph type="sldNum" sz="quarter" idx="10"/>
          </p:nvPr>
        </p:nvSpPr>
        <p:spPr/>
        <p:txBody>
          <a:bodyPr/>
          <a:lstStyle/>
          <a:p>
            <a:fld id="{D0BE6F14-FF48-0F4F-A8AA-2E3F25371E4A}" type="slidenum">
              <a:rPr lang="en-US" smtClean="0"/>
              <a:pPr/>
              <a:t>39</a:t>
            </a:fld>
            <a:endParaRPr lang="en-US" dirty="0"/>
          </a:p>
        </p:txBody>
      </p:sp>
      <p:sp>
        <p:nvSpPr>
          <p:cNvPr id="4" name="Footer Placeholder 3">
            <a:extLst>
              <a:ext uri="{FF2B5EF4-FFF2-40B4-BE49-F238E27FC236}">
                <a16:creationId xmlns:a16="http://schemas.microsoft.com/office/drawing/2014/main" id="{A7C45B21-0B01-894A-847F-BFF198590E15}"/>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5" name="TextBox 4">
            <a:extLst>
              <a:ext uri="{FF2B5EF4-FFF2-40B4-BE49-F238E27FC236}">
                <a16:creationId xmlns:a16="http://schemas.microsoft.com/office/drawing/2014/main" id="{909C1A6F-4FD2-EE48-A5E7-F0612832D617}"/>
              </a:ext>
            </a:extLst>
          </p:cNvPr>
          <p:cNvSpPr txBox="1"/>
          <p:nvPr/>
        </p:nvSpPr>
        <p:spPr>
          <a:xfrm>
            <a:off x="1069900" y="2161710"/>
            <a:ext cx="9555821" cy="923330"/>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2"/>
                </a:solidFill>
              </a:rPr>
              <a:t>Anonymous client authentication with Identity Mixer</a:t>
            </a:r>
          </a:p>
          <a:p>
            <a:pPr marL="285750" indent="-285750">
              <a:buFont typeface="Arial" panose="020B0604020202020204" pitchFamily="34" charset="0"/>
              <a:buChar char="•"/>
            </a:pPr>
            <a:endParaRPr lang="en-US" b="1" dirty="0">
              <a:solidFill>
                <a:schemeClr val="bg2"/>
              </a:solidFill>
            </a:endParaRPr>
          </a:p>
          <a:p>
            <a:pPr marL="285750" indent="-285750">
              <a:buFont typeface="Arial" panose="020B0604020202020204" pitchFamily="34" charset="0"/>
              <a:buChar char="•"/>
            </a:pPr>
            <a:r>
              <a:rPr lang="en-US" b="1" dirty="0">
                <a:solidFill>
                  <a:schemeClr val="bg2"/>
                </a:solidFill>
              </a:rPr>
              <a:t>privacy-preserving exchange of assets with Zero-Knowledge Asset Transfer (ZKAT).</a:t>
            </a:r>
            <a:endParaRPr lang="en-US" dirty="0">
              <a:solidFill>
                <a:schemeClr val="bg2"/>
              </a:solidFill>
            </a:endParaRPr>
          </a:p>
        </p:txBody>
      </p:sp>
      <p:sp>
        <p:nvSpPr>
          <p:cNvPr id="8" name="Rounded Rectangle 7">
            <a:extLst>
              <a:ext uri="{FF2B5EF4-FFF2-40B4-BE49-F238E27FC236}">
                <a16:creationId xmlns:a16="http://schemas.microsoft.com/office/drawing/2014/main" id="{A94E9710-09F5-D645-80D0-815BD8113C28}"/>
              </a:ext>
            </a:extLst>
          </p:cNvPr>
          <p:cNvSpPr/>
          <p:nvPr/>
        </p:nvSpPr>
        <p:spPr>
          <a:xfrm>
            <a:off x="717446" y="4632657"/>
            <a:ext cx="10260727" cy="1687970"/>
          </a:xfrm>
          <a:prstGeom prst="roundRect">
            <a:avLst/>
          </a:prstGeom>
          <a:solidFill>
            <a:schemeClr val="accent1">
              <a:lumMod val="60000"/>
              <a:lumOff val="40000"/>
            </a:schemeClr>
          </a:solidFill>
        </p:spPr>
        <p:txBody>
          <a:bodyPr wrap="square" lIns="0" tIns="0" rIns="0" bIns="0" rtlCol="0" anchor="ctr">
            <a:noAutofit/>
          </a:bodyPr>
          <a:lstStyle/>
          <a:p>
            <a:pPr algn="ctr"/>
            <a:endParaRPr lang="en-US" sz="1200" dirty="0"/>
          </a:p>
          <a:p>
            <a:pPr algn="ctr"/>
            <a:r>
              <a:rPr lang="en-US" sz="1600" dirty="0"/>
              <a:t>Two millionaires wish to know who is richer; however, </a:t>
            </a:r>
          </a:p>
          <a:p>
            <a:pPr algn="ctr"/>
            <a:r>
              <a:rPr lang="en-US" sz="1600" dirty="0"/>
              <a:t>they do not want to find out inadvertently any additional information about each other’s wealth</a:t>
            </a:r>
            <a:endParaRPr lang="en-US" sz="1600" dirty="0">
              <a:solidFill>
                <a:srgbClr val="FFFFFF"/>
              </a:solidFill>
              <a:latin typeface="Arial"/>
              <a:cs typeface="Arial"/>
            </a:endParaRPr>
          </a:p>
        </p:txBody>
      </p:sp>
      <p:sp>
        <p:nvSpPr>
          <p:cNvPr id="7" name="TextBox 6">
            <a:extLst>
              <a:ext uri="{FF2B5EF4-FFF2-40B4-BE49-F238E27FC236}">
                <a16:creationId xmlns:a16="http://schemas.microsoft.com/office/drawing/2014/main" id="{FDC3A16E-65C3-9045-8DA7-96C14A90C508}"/>
              </a:ext>
            </a:extLst>
          </p:cNvPr>
          <p:cNvSpPr txBox="1"/>
          <p:nvPr/>
        </p:nvSpPr>
        <p:spPr>
          <a:xfrm>
            <a:off x="758283" y="4873083"/>
            <a:ext cx="2762295" cy="369332"/>
          </a:xfrm>
          <a:prstGeom prst="rect">
            <a:avLst/>
          </a:prstGeom>
          <a:noFill/>
        </p:spPr>
        <p:txBody>
          <a:bodyPr wrap="none" rtlCol="0">
            <a:spAutoFit/>
          </a:bodyPr>
          <a:lstStyle/>
          <a:p>
            <a:r>
              <a:rPr lang="en-US" dirty="0" err="1">
                <a:solidFill>
                  <a:schemeClr val="bg2"/>
                </a:solidFill>
                <a:hlinkClick r:id="rId3"/>
              </a:rPr>
              <a:t>Yoa’s</a:t>
            </a:r>
            <a:r>
              <a:rPr lang="en-US" dirty="0">
                <a:solidFill>
                  <a:schemeClr val="bg2"/>
                </a:solidFill>
                <a:hlinkClick r:id="rId3"/>
              </a:rPr>
              <a:t> </a:t>
            </a:r>
            <a:r>
              <a:rPr lang="en-US" dirty="0" err="1">
                <a:solidFill>
                  <a:schemeClr val="bg2"/>
                </a:solidFill>
                <a:hlinkClick r:id="rId3"/>
              </a:rPr>
              <a:t>Millionare</a:t>
            </a:r>
            <a:r>
              <a:rPr lang="en-US" dirty="0">
                <a:solidFill>
                  <a:schemeClr val="bg2"/>
                </a:solidFill>
                <a:hlinkClick r:id="rId3"/>
              </a:rPr>
              <a:t> Problem</a:t>
            </a:r>
            <a:endParaRPr lang="en-US" dirty="0">
              <a:solidFill>
                <a:schemeClr val="bg2"/>
              </a:solidFill>
            </a:endParaRPr>
          </a:p>
        </p:txBody>
      </p:sp>
    </p:spTree>
    <p:extLst>
      <p:ext uri="{BB962C8B-B14F-4D97-AF65-F5344CB8AC3E}">
        <p14:creationId xmlns:p14="http://schemas.microsoft.com/office/powerpoint/2010/main" val="1397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7BBFA8-67ED-0B41-9CB3-0B6F645CA1C8}"/>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4" name="Footer Placeholder 3">
            <a:extLst>
              <a:ext uri="{FF2B5EF4-FFF2-40B4-BE49-F238E27FC236}">
                <a16:creationId xmlns:a16="http://schemas.microsoft.com/office/drawing/2014/main" id="{4168CE85-D77A-E641-B392-DAC8B485092D}"/>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Text Placeholder 5">
            <a:extLst>
              <a:ext uri="{FF2B5EF4-FFF2-40B4-BE49-F238E27FC236}">
                <a16:creationId xmlns:a16="http://schemas.microsoft.com/office/drawing/2014/main" id="{07465C73-D9B4-704B-AE1E-DD71A1ED0A25}"/>
              </a:ext>
            </a:extLst>
          </p:cNvPr>
          <p:cNvSpPr>
            <a:spLocks noGrp="1"/>
          </p:cNvSpPr>
          <p:nvPr>
            <p:ph type="body" sz="quarter" idx="13"/>
          </p:nvPr>
        </p:nvSpPr>
        <p:spPr>
          <a:xfrm>
            <a:off x="304800" y="319617"/>
            <a:ext cx="5486400" cy="400049"/>
          </a:xfrm>
        </p:spPr>
        <p:txBody>
          <a:bodyPr/>
          <a:lstStyle/>
          <a:p>
            <a:r>
              <a:rPr lang="en-US" dirty="0"/>
              <a:t>PUBLIC VS PRIVATE blockchains</a:t>
            </a:r>
          </a:p>
        </p:txBody>
      </p:sp>
      <p:graphicFrame>
        <p:nvGraphicFramePr>
          <p:cNvPr id="9" name="Table 8">
            <a:extLst>
              <a:ext uri="{FF2B5EF4-FFF2-40B4-BE49-F238E27FC236}">
                <a16:creationId xmlns:a16="http://schemas.microsoft.com/office/drawing/2014/main" id="{7D6F699D-7193-4B4B-B4B3-612FDF0BC6C0}"/>
              </a:ext>
            </a:extLst>
          </p:cNvPr>
          <p:cNvGraphicFramePr>
            <a:graphicFrameLocks noGrp="1"/>
          </p:cNvGraphicFramePr>
          <p:nvPr>
            <p:extLst>
              <p:ext uri="{D42A27DB-BD31-4B8C-83A1-F6EECF244321}">
                <p14:modId xmlns:p14="http://schemas.microsoft.com/office/powerpoint/2010/main" val="1913500173"/>
              </p:ext>
            </p:extLst>
          </p:nvPr>
        </p:nvGraphicFramePr>
        <p:xfrm>
          <a:off x="2623671" y="1005840"/>
          <a:ext cx="8127999" cy="4785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07037489"/>
                    </a:ext>
                  </a:extLst>
                </a:gridCol>
                <a:gridCol w="2709333">
                  <a:extLst>
                    <a:ext uri="{9D8B030D-6E8A-4147-A177-3AD203B41FA5}">
                      <a16:colId xmlns:a16="http://schemas.microsoft.com/office/drawing/2014/main" val="3429649318"/>
                    </a:ext>
                  </a:extLst>
                </a:gridCol>
                <a:gridCol w="2709333">
                  <a:extLst>
                    <a:ext uri="{9D8B030D-6E8A-4147-A177-3AD203B41FA5}">
                      <a16:colId xmlns:a16="http://schemas.microsoft.com/office/drawing/2014/main" val="3242772943"/>
                    </a:ext>
                  </a:extLst>
                </a:gridCol>
              </a:tblGrid>
              <a:tr h="370840">
                <a:tc>
                  <a:txBody>
                    <a:bodyPr/>
                    <a:lstStyle/>
                    <a:p>
                      <a:endParaRPr lang="en-US" dirty="0"/>
                    </a:p>
                  </a:txBody>
                  <a:tcPr/>
                </a:tc>
                <a:tc>
                  <a:txBody>
                    <a:bodyPr/>
                    <a:lstStyle/>
                    <a:p>
                      <a:r>
                        <a:rPr lang="en-US" dirty="0"/>
                        <a:t>Public</a:t>
                      </a:r>
                    </a:p>
                  </a:txBody>
                  <a:tcPr/>
                </a:tc>
                <a:tc>
                  <a:txBody>
                    <a:bodyPr/>
                    <a:lstStyle/>
                    <a:p>
                      <a:r>
                        <a:rPr lang="en-US" dirty="0"/>
                        <a:t>Private</a:t>
                      </a:r>
                    </a:p>
                  </a:txBody>
                  <a:tcPr/>
                </a:tc>
                <a:extLst>
                  <a:ext uri="{0D108BD9-81ED-4DB2-BD59-A6C34878D82A}">
                    <a16:rowId xmlns:a16="http://schemas.microsoft.com/office/drawing/2014/main" val="2647450292"/>
                  </a:ext>
                </a:extLst>
              </a:tr>
              <a:tr h="370840">
                <a:tc>
                  <a:txBody>
                    <a:bodyPr/>
                    <a:lstStyle/>
                    <a:p>
                      <a:r>
                        <a:rPr lang="en-US" sz="2000" dirty="0"/>
                        <a:t>Access level</a:t>
                      </a:r>
                    </a:p>
                  </a:txBody>
                  <a:tcPr/>
                </a:tc>
                <a:tc>
                  <a:txBody>
                    <a:bodyPr/>
                    <a:lstStyle/>
                    <a:p>
                      <a:pPr marL="342900" indent="-342900">
                        <a:buFont typeface="Arial" panose="020B0604020202020204" pitchFamily="34" charset="0"/>
                        <a:buChar char="•"/>
                      </a:pPr>
                      <a:r>
                        <a:rPr lang="en-US" sz="2000" dirty="0"/>
                        <a:t>anyone</a:t>
                      </a:r>
                    </a:p>
                  </a:txBody>
                  <a:tcPr/>
                </a:tc>
                <a:tc>
                  <a:txBody>
                    <a:bodyPr/>
                    <a:lstStyle/>
                    <a:p>
                      <a:pPr marL="342900" indent="-342900">
                        <a:buFont typeface="Arial" panose="020B0604020202020204" pitchFamily="34" charset="0"/>
                        <a:buChar char="•"/>
                      </a:pPr>
                      <a:r>
                        <a:rPr lang="en-US" sz="2000" dirty="0"/>
                        <a:t>1-n organizations</a:t>
                      </a:r>
                    </a:p>
                  </a:txBody>
                  <a:tcPr/>
                </a:tc>
                <a:extLst>
                  <a:ext uri="{0D108BD9-81ED-4DB2-BD59-A6C34878D82A}">
                    <a16:rowId xmlns:a16="http://schemas.microsoft.com/office/drawing/2014/main" val="3270889847"/>
                  </a:ext>
                </a:extLst>
              </a:tr>
              <a:tr h="370840">
                <a:tc>
                  <a:txBody>
                    <a:bodyPr/>
                    <a:lstStyle/>
                    <a:p>
                      <a:r>
                        <a:rPr lang="en-US" sz="2000" dirty="0"/>
                        <a:t>Participation</a:t>
                      </a:r>
                    </a:p>
                  </a:txBody>
                  <a:tcPr/>
                </a:tc>
                <a:tc>
                  <a:txBody>
                    <a:bodyPr/>
                    <a:lstStyle/>
                    <a:p>
                      <a:pPr marL="342900" indent="-342900">
                        <a:buFont typeface="Arial" panose="020B0604020202020204" pitchFamily="34" charset="0"/>
                        <a:buChar char="•"/>
                      </a:pPr>
                      <a:r>
                        <a:rPr lang="en-US" sz="2000" dirty="0" err="1"/>
                        <a:t>Permissionless</a:t>
                      </a:r>
                      <a:endParaRPr lang="en-US" sz="2000" dirty="0"/>
                    </a:p>
                    <a:p>
                      <a:pPr marL="342900" indent="-342900">
                        <a:buFont typeface="Arial" panose="020B0604020202020204" pitchFamily="34" charset="0"/>
                        <a:buChar char="•"/>
                      </a:pPr>
                      <a:r>
                        <a:rPr lang="en-US" sz="2000" dirty="0"/>
                        <a:t>Anonymous</a:t>
                      </a:r>
                    </a:p>
                  </a:txBody>
                  <a:tcPr/>
                </a:tc>
                <a:tc>
                  <a:txBody>
                    <a:bodyPr/>
                    <a:lstStyle/>
                    <a:p>
                      <a:pPr marL="342900" indent="-342900">
                        <a:buFont typeface="Arial" panose="020B0604020202020204" pitchFamily="34" charset="0"/>
                        <a:buChar char="•"/>
                      </a:pPr>
                      <a:r>
                        <a:rPr lang="en-US" sz="2000" dirty="0"/>
                        <a:t>Permissioned</a:t>
                      </a:r>
                    </a:p>
                    <a:p>
                      <a:pPr marL="342900" indent="-342900">
                        <a:buFont typeface="Arial" panose="020B0604020202020204" pitchFamily="34" charset="0"/>
                        <a:buChar char="•"/>
                      </a:pPr>
                      <a:r>
                        <a:rPr lang="en-US" sz="2000" dirty="0"/>
                        <a:t>Identities are known</a:t>
                      </a:r>
                    </a:p>
                    <a:p>
                      <a:pPr marL="342900" indent="-342900">
                        <a:buFont typeface="Arial" panose="020B0604020202020204" pitchFamily="34" charset="0"/>
                        <a:buChar char="•"/>
                      </a:pPr>
                      <a:r>
                        <a:rPr lang="en-US" sz="2000" dirty="0"/>
                        <a:t>Pre approved participants invited</a:t>
                      </a:r>
                    </a:p>
                  </a:txBody>
                  <a:tcPr/>
                </a:tc>
                <a:extLst>
                  <a:ext uri="{0D108BD9-81ED-4DB2-BD59-A6C34878D82A}">
                    <a16:rowId xmlns:a16="http://schemas.microsoft.com/office/drawing/2014/main" val="862066774"/>
                  </a:ext>
                </a:extLst>
              </a:tr>
              <a:tr h="370840">
                <a:tc>
                  <a:txBody>
                    <a:bodyPr/>
                    <a:lstStyle/>
                    <a:p>
                      <a:r>
                        <a:rPr lang="en-US" sz="2000" dirty="0"/>
                        <a:t>Security / Consensus</a:t>
                      </a:r>
                    </a:p>
                  </a:txBody>
                  <a:tcPr/>
                </a:tc>
                <a:tc>
                  <a:txBody>
                    <a:bodyPr/>
                    <a:lstStyle/>
                    <a:p>
                      <a:pPr marL="342900" indent="-342900">
                        <a:buFont typeface="Arial" panose="020B0604020202020204" pitchFamily="34" charset="0"/>
                        <a:buChar char="•"/>
                      </a:pPr>
                      <a:r>
                        <a:rPr lang="en-US" sz="2000" dirty="0"/>
                        <a:t>POW</a:t>
                      </a:r>
                    </a:p>
                    <a:p>
                      <a:pPr marL="342900" indent="-342900">
                        <a:buFont typeface="Arial" panose="020B0604020202020204" pitchFamily="34" charset="0"/>
                        <a:buChar char="•"/>
                      </a:pPr>
                      <a:r>
                        <a:rPr lang="en-US" sz="2000" dirty="0"/>
                        <a:t>POS</a:t>
                      </a:r>
                    </a:p>
                    <a:p>
                      <a:endParaRPr lang="en-US" sz="2000" dirty="0"/>
                    </a:p>
                  </a:txBody>
                  <a:tcPr/>
                </a:tc>
                <a:tc>
                  <a:txBody>
                    <a:bodyPr/>
                    <a:lstStyle/>
                    <a:p>
                      <a:pPr marL="342900" indent="-342900">
                        <a:buFont typeface="Arial" panose="020B0604020202020204" pitchFamily="34" charset="0"/>
                        <a:buChar char="•"/>
                      </a:pPr>
                      <a:r>
                        <a:rPr lang="en-US" sz="2000" dirty="0"/>
                        <a:t>Voting</a:t>
                      </a:r>
                    </a:p>
                  </a:txBody>
                  <a:tcPr/>
                </a:tc>
                <a:extLst>
                  <a:ext uri="{0D108BD9-81ED-4DB2-BD59-A6C34878D82A}">
                    <a16:rowId xmlns:a16="http://schemas.microsoft.com/office/drawing/2014/main" val="3239768873"/>
                  </a:ext>
                </a:extLst>
              </a:tr>
              <a:tr h="370840">
                <a:tc>
                  <a:txBody>
                    <a:bodyPr/>
                    <a:lstStyle/>
                    <a:p>
                      <a:r>
                        <a:rPr lang="en-US" sz="2000" dirty="0"/>
                        <a:t>Performance</a:t>
                      </a:r>
                    </a:p>
                  </a:txBody>
                  <a:tcPr/>
                </a:tc>
                <a:tc>
                  <a:txBody>
                    <a:bodyPr/>
                    <a:lstStyle/>
                    <a:p>
                      <a:pPr marL="342900" indent="-342900">
                        <a:buFont typeface="Arial" panose="020B0604020202020204" pitchFamily="34" charset="0"/>
                        <a:buChar char="•"/>
                      </a:pPr>
                      <a:r>
                        <a:rPr lang="en-US" sz="2000" dirty="0"/>
                        <a:t>Single chain - Slow</a:t>
                      </a:r>
                    </a:p>
                  </a:txBody>
                  <a:tcPr/>
                </a:tc>
                <a:tc>
                  <a:txBody>
                    <a:bodyPr/>
                    <a:lstStyle/>
                    <a:p>
                      <a:pPr marL="342900" indent="-342900">
                        <a:buFont typeface="Arial" panose="020B0604020202020204" pitchFamily="34" charset="0"/>
                        <a:buChar char="•"/>
                      </a:pPr>
                      <a:r>
                        <a:rPr lang="en-US" sz="2000" dirty="0"/>
                        <a:t>Lighter/ Channel - Segmented chains Fast</a:t>
                      </a:r>
                    </a:p>
                  </a:txBody>
                  <a:tcPr/>
                </a:tc>
                <a:extLst>
                  <a:ext uri="{0D108BD9-81ED-4DB2-BD59-A6C34878D82A}">
                    <a16:rowId xmlns:a16="http://schemas.microsoft.com/office/drawing/2014/main" val="2161626592"/>
                  </a:ext>
                </a:extLst>
              </a:tr>
            </a:tbl>
          </a:graphicData>
        </a:graphic>
      </p:graphicFrame>
    </p:spTree>
    <p:extLst>
      <p:ext uri="{BB962C8B-B14F-4D97-AF65-F5344CB8AC3E}">
        <p14:creationId xmlns:p14="http://schemas.microsoft.com/office/powerpoint/2010/main" val="2428707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40</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41</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rotWithShape="1">
          <a:blip r:embed="rId3"/>
          <a:srcRect l="5350" t="8041" r="5350" b="8041"/>
          <a:stretch/>
        </p:blipFill>
        <p:spPr>
          <a:xfrm>
            <a:off x="2241395" y="776224"/>
            <a:ext cx="11173521" cy="6638772"/>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config file </a:t>
            </a:r>
            <a:r>
              <a:rPr lang="en-US" dirty="0"/>
              <a:t>./</a:t>
            </a:r>
            <a:r>
              <a:rPr lang="en-US" dirty="0" err="1"/>
              <a:t>collections_config.json</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42</a:t>
            </a:fld>
            <a:endParaRPr lang="en-US"/>
          </a:p>
        </p:txBody>
      </p:sp>
      <p:pic>
        <p:nvPicPr>
          <p:cNvPr id="5" name="Picture 4">
            <a:extLst>
              <a:ext uri="{FF2B5EF4-FFF2-40B4-BE49-F238E27FC236}">
                <a16:creationId xmlns:a16="http://schemas.microsoft.com/office/drawing/2014/main" id="{664FB6D2-ED64-F247-8F69-190A199EF4F5}"/>
              </a:ext>
            </a:extLst>
          </p:cNvPr>
          <p:cNvPicPr>
            <a:picLocks noChangeAspect="1"/>
          </p:cNvPicPr>
          <p:nvPr/>
        </p:nvPicPr>
        <p:blipFill>
          <a:blip r:embed="rId3"/>
          <a:stretch>
            <a:fillRect/>
          </a:stretch>
        </p:blipFill>
        <p:spPr>
          <a:xfrm>
            <a:off x="2401824" y="860690"/>
            <a:ext cx="7206488" cy="5490150"/>
          </a:xfrm>
          <a:prstGeom prst="rect">
            <a:avLst/>
          </a:prstGeom>
        </p:spPr>
      </p:pic>
    </p:spTree>
    <p:extLst>
      <p:ext uri="{BB962C8B-B14F-4D97-AF65-F5344CB8AC3E}">
        <p14:creationId xmlns:p14="http://schemas.microsoft.com/office/powerpoint/2010/main" val="1005881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a:t>
            </a:r>
            <a:r>
              <a:rPr lang="en-US" b="1" dirty="0" err="1"/>
              <a:t>SmartContract</a:t>
            </a:r>
            <a:r>
              <a:rPr lang="en-US" b="1" dirty="0"/>
              <a:t> </a:t>
            </a:r>
            <a:r>
              <a:rPr lang="en-US" dirty="0"/>
              <a:t>./</a:t>
            </a:r>
            <a:r>
              <a:rPr lang="en-US" dirty="0" err="1"/>
              <a:t>chaincode.go</a:t>
            </a: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43</a:t>
            </a:fld>
            <a:endParaRPr lang="en-US"/>
          </a:p>
        </p:txBody>
      </p:sp>
      <p:pic>
        <p:nvPicPr>
          <p:cNvPr id="4" name="Picture 3">
            <a:extLst>
              <a:ext uri="{FF2B5EF4-FFF2-40B4-BE49-F238E27FC236}">
                <a16:creationId xmlns:a16="http://schemas.microsoft.com/office/drawing/2014/main" id="{480BFE75-E502-864F-BA55-4416C7579E07}"/>
              </a:ext>
            </a:extLst>
          </p:cNvPr>
          <p:cNvPicPr>
            <a:picLocks noChangeAspect="1"/>
          </p:cNvPicPr>
          <p:nvPr/>
        </p:nvPicPr>
        <p:blipFill>
          <a:blip r:embed="rId3"/>
          <a:stretch>
            <a:fillRect/>
          </a:stretch>
        </p:blipFill>
        <p:spPr>
          <a:xfrm>
            <a:off x="1962614" y="776224"/>
            <a:ext cx="9115348" cy="5845122"/>
          </a:xfrm>
          <a:prstGeom prst="rect">
            <a:avLst/>
          </a:prstGeom>
        </p:spPr>
      </p:pic>
    </p:spTree>
    <p:extLst>
      <p:ext uri="{BB962C8B-B14F-4D97-AF65-F5344CB8AC3E}">
        <p14:creationId xmlns:p14="http://schemas.microsoft.com/office/powerpoint/2010/main" val="2454060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44</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6740307"/>
          </a:xfrm>
          <a:prstGeom prst="rect">
            <a:avLst/>
          </a:prstGeom>
          <a:noFill/>
        </p:spPr>
        <p:txBody>
          <a:bodyPr wrap="square" rtlCol="0">
            <a:spAutoFit/>
          </a:bodyPr>
          <a:lstStyle/>
          <a:p>
            <a:r>
              <a:rPr lang="en-US" sz="1600" b="1" dirty="0">
                <a:solidFill>
                  <a:schemeClr val="bg1"/>
                </a:solidFill>
              </a:rPr>
              <a:t>Hyperledger Fabric Tutorials</a:t>
            </a:r>
            <a:br>
              <a:rPr lang="en-US" sz="1600" dirty="0">
                <a:solidFill>
                  <a:schemeClr val="bg1"/>
                </a:solidFill>
              </a:rPr>
            </a:br>
            <a:r>
              <a:rPr lang="en-US" sz="1600" dirty="0">
                <a:solidFill>
                  <a:schemeClr val="bg1"/>
                </a:solidFill>
              </a:rPr>
              <a:t>Private Data Tutorial Marble Data</a:t>
            </a:r>
            <a:br>
              <a:rPr lang="en-US" sz="1600" dirty="0">
                <a:solidFill>
                  <a:schemeClr val="bg1"/>
                </a:solidFill>
              </a:rPr>
            </a:br>
            <a:r>
              <a:rPr lang="en-US" sz="1600" dirty="0">
                <a:solidFill>
                  <a:schemeClr val="bg1"/>
                </a:solidFill>
                <a:hlinkClick r:id="rId2"/>
              </a:rPr>
              <a:t>https://hyperledger-fabric.readthedocs.io/en/release-1.4/private_data_tutorial.html</a:t>
            </a:r>
            <a:br>
              <a:rPr lang="en-US" sz="1600" dirty="0">
                <a:solidFill>
                  <a:schemeClr val="bg1"/>
                </a:solidFill>
              </a:rPr>
            </a:br>
            <a:br>
              <a:rPr lang="en-US" sz="1600" dirty="0">
                <a:solidFill>
                  <a:schemeClr val="bg1"/>
                </a:solidFill>
              </a:rPr>
            </a:br>
            <a:r>
              <a:rPr lang="en-US" sz="1600" b="1" dirty="0">
                <a:solidFill>
                  <a:schemeClr val="bg1"/>
                </a:solidFill>
              </a:rPr>
              <a:t>IBM Code Patterns  [ </a:t>
            </a:r>
            <a:r>
              <a:rPr lang="en-US" sz="1600" dirty="0">
                <a:solidFill>
                  <a:schemeClr val="bg1"/>
                </a:solidFill>
                <a:hlinkClick r:id="rId3"/>
              </a:rPr>
              <a:t>https://developer.ibm.com</a:t>
            </a:r>
            <a:r>
              <a:rPr lang="en-US" sz="1600" dirty="0">
                <a:solidFill>
                  <a:schemeClr val="bg1"/>
                </a:solidFill>
              </a:rPr>
              <a:t> ]</a:t>
            </a:r>
          </a:p>
          <a:p>
            <a:r>
              <a:rPr lang="en-US" sz="1600" dirty="0">
                <a:solidFill>
                  <a:schemeClr val="bg1"/>
                </a:solidFill>
              </a:rPr>
              <a:t>Build your first private blockchain network on </a:t>
            </a:r>
            <a:r>
              <a:rPr lang="en-US" sz="1600" dirty="0" err="1">
                <a:solidFill>
                  <a:schemeClr val="bg1"/>
                </a:solidFill>
              </a:rPr>
              <a:t>InterPlanetary</a:t>
            </a:r>
            <a:r>
              <a:rPr lang="en-US" sz="1600" dirty="0">
                <a:solidFill>
                  <a:schemeClr val="bg1"/>
                </a:solidFill>
              </a:rPr>
              <a:t> File System</a:t>
            </a:r>
          </a:p>
          <a:p>
            <a:r>
              <a:rPr lang="en-US" sz="1600" dirty="0">
                <a:solidFill>
                  <a:schemeClr val="bg1"/>
                </a:solidFill>
              </a:rPr>
              <a:t>Comprehensive storage solution addresses data loss, duplication, tampering problems, and more</a:t>
            </a:r>
          </a:p>
          <a:p>
            <a:r>
              <a:rPr lang="en-US" sz="1600" dirty="0">
                <a:solidFill>
                  <a:schemeClr val="bg1"/>
                </a:solidFill>
                <a:hlinkClick r:id="rId4"/>
              </a:rPr>
              <a:t>https://developer.ibm.com/patterns/build-first-private-blockchain-network-interplanetary-file-system/</a:t>
            </a:r>
            <a:endParaRPr lang="en-US" sz="1600" dirty="0">
              <a:solidFill>
                <a:schemeClr val="bg1"/>
              </a:solidFill>
            </a:endParaRPr>
          </a:p>
          <a:p>
            <a:endParaRPr lang="en-US" sz="1600" dirty="0">
              <a:solidFill>
                <a:schemeClr val="bg1"/>
              </a:solidFill>
            </a:endParaRPr>
          </a:p>
          <a:p>
            <a:r>
              <a:rPr lang="en-US" sz="1600" dirty="0">
                <a:solidFill>
                  <a:schemeClr val="bg1"/>
                </a:solidFill>
              </a:rPr>
              <a:t>Medical Data using IBM Cloud IBPv2</a:t>
            </a:r>
            <a:br>
              <a:rPr lang="en-US" sz="1600" dirty="0">
                <a:solidFill>
                  <a:schemeClr val="bg1"/>
                </a:solidFill>
              </a:rPr>
            </a:br>
            <a:r>
              <a:rPr lang="en-US" sz="1600" dirty="0">
                <a:solidFill>
                  <a:schemeClr val="bg1"/>
                </a:solidFill>
                <a:hlinkClick r:id="rId5"/>
              </a:rPr>
              <a:t>https://developer.ibm.com/patterns/storing-private-data-off-chain-using-blockchain-think-healthcare-use-case</a:t>
            </a:r>
            <a:endParaRPr lang="en-US" sz="1600" dirty="0">
              <a:solidFill>
                <a:schemeClr val="bg1"/>
              </a:solidFill>
            </a:endParaRPr>
          </a:p>
          <a:p>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bg1"/>
                </a:solidFill>
              </a:rPr>
              <a:t>IBM </a:t>
            </a:r>
            <a:r>
              <a:rPr lang="en-US" sz="1600" dirty="0" err="1">
                <a:solidFill>
                  <a:schemeClr val="bg1"/>
                </a:solidFill>
              </a:rPr>
              <a:t>LinuxONE</a:t>
            </a:r>
            <a:r>
              <a:rPr lang="en-US" sz="1600" dirty="0">
                <a:solidFill>
                  <a:schemeClr val="bg1"/>
                </a:solidFill>
              </a:rPr>
              <a:t> for dummies </a:t>
            </a:r>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accent2"/>
                </a:solidFill>
                <a:hlinkClick r:id="rId6">
                  <a:extLst>
                    <a:ext uri="{A12FA001-AC4F-418D-AE19-62706E023703}">
                      <ahyp:hlinkClr xmlns:ahyp="http://schemas.microsoft.com/office/drawing/2018/hyperlinkcolor" val="tx"/>
                    </a:ext>
                  </a:extLst>
                </a:hlinkClick>
              </a:rPr>
              <a:t>https://www.ibm.com/downloads/cas/LBOVYYJJ</a:t>
            </a:r>
          </a:p>
          <a:p>
            <a:endParaRPr lang="en-US" sz="1600" u="sng" dirty="0"/>
          </a:p>
          <a:p>
            <a:r>
              <a:rPr lang="en-US" sz="1600" dirty="0">
                <a:solidFill>
                  <a:schemeClr val="bg1"/>
                </a:solidFill>
              </a:rPr>
              <a:t>HLF security audit process</a:t>
            </a:r>
            <a:br>
              <a:rPr lang="en-US" sz="1600" u="sng" dirty="0"/>
            </a:br>
            <a:r>
              <a:rPr lang="en-US" sz="1600" dirty="0">
                <a:hlinkClick r:id="rId7"/>
              </a:rPr>
              <a:t>https://www.hyperledger.org/blog/2018/02/07/hyperledger-fabric-1-0-release-process</a:t>
            </a:r>
            <a:endParaRPr lang="en-US" sz="1600" dirty="0"/>
          </a:p>
          <a:p>
            <a:endParaRPr lang="en-US" sz="1600" dirty="0"/>
          </a:p>
          <a:p>
            <a:r>
              <a:rPr lang="en-US" sz="1600" dirty="0"/>
              <a:t>Blockchains and </a:t>
            </a:r>
            <a:r>
              <a:rPr lang="en-US" sz="1600" dirty="0" err="1"/>
              <a:t>SmartContract</a:t>
            </a:r>
            <a:r>
              <a:rPr lang="en-US" sz="1600" dirty="0"/>
              <a:t> security - </a:t>
            </a:r>
            <a:r>
              <a:rPr lang="en-US" sz="1600" i="1" dirty="0"/>
              <a:t>Chris </a:t>
            </a:r>
            <a:r>
              <a:rPr lang="en-US" sz="1600" i="1" dirty="0" err="1"/>
              <a:t>Wysopal</a:t>
            </a:r>
            <a:r>
              <a:rPr lang="en-US" sz="1600" i="1" dirty="0"/>
              <a:t>, CTO  Veracode</a:t>
            </a:r>
            <a:endParaRPr lang="en-US" sz="1600" dirty="0"/>
          </a:p>
          <a:p>
            <a:r>
              <a:rPr lang="en-US" sz="1600" dirty="0">
                <a:hlinkClick r:id="rId8"/>
              </a:rPr>
              <a:t>https://</a:t>
            </a:r>
            <a:r>
              <a:rPr lang="en-US" sz="1600" dirty="0" err="1">
                <a:hlinkClick r:id="rId8"/>
              </a:rPr>
              <a:t>searchsecurity.techtarget.com</a:t>
            </a:r>
            <a:r>
              <a:rPr lang="en-US" sz="1600" dirty="0">
                <a:hlinkClick r:id="rId8"/>
              </a:rPr>
              <a:t>/news/252460033/Chris-</a:t>
            </a:r>
            <a:r>
              <a:rPr lang="en-US" sz="1600" dirty="0" err="1">
                <a:hlinkClick r:id="rId8"/>
              </a:rPr>
              <a:t>Wysopal</a:t>
            </a:r>
            <a:r>
              <a:rPr lang="en-US" sz="1600" dirty="0">
                <a:hlinkClick r:id="rId8"/>
              </a:rPr>
              <a:t>-talks-blockchain-hype-and-realistic-uses</a:t>
            </a:r>
            <a:endParaRPr lang="en-US" sz="1600" dirty="0"/>
          </a:p>
          <a:p>
            <a:endParaRPr lang="en-US" sz="1600" dirty="0"/>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0" y="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1627336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45</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4524315"/>
          </a:xfrm>
          <a:prstGeom prst="rect">
            <a:avLst/>
          </a:prstGeom>
          <a:noFill/>
        </p:spPr>
        <p:txBody>
          <a:bodyPr wrap="square" rtlCol="0">
            <a:spAutoFit/>
          </a:bodyPr>
          <a:lstStyle/>
          <a:p>
            <a:r>
              <a:rPr lang="en-US" sz="1600" b="1" dirty="0">
                <a:solidFill>
                  <a:schemeClr val="bg1"/>
                </a:solidFill>
              </a:rPr>
              <a:t>Practical Byzantine Fault Tolerance </a:t>
            </a:r>
          </a:p>
          <a:p>
            <a:r>
              <a:rPr lang="en-US" sz="1600" b="1" u="sng" dirty="0">
                <a:solidFill>
                  <a:schemeClr val="accent2"/>
                </a:solidFill>
              </a:rPr>
              <a:t>http://</a:t>
            </a:r>
            <a:r>
              <a:rPr lang="en-US" sz="1600" b="1" u="sng" dirty="0" err="1">
                <a:solidFill>
                  <a:schemeClr val="accent2"/>
                </a:solidFill>
              </a:rPr>
              <a:t>pmg.csail.mit.edu</a:t>
            </a:r>
            <a:r>
              <a:rPr lang="en-US" sz="1600" b="1" u="sng" dirty="0">
                <a:solidFill>
                  <a:schemeClr val="accent2"/>
                </a:solidFill>
              </a:rPr>
              <a:t>/papers/osdi99.pdf</a:t>
            </a:r>
            <a:br>
              <a:rPr lang="en-US" sz="1600" dirty="0">
                <a:solidFill>
                  <a:schemeClr val="bg1"/>
                </a:solidFill>
              </a:rPr>
            </a:br>
            <a:br>
              <a:rPr lang="en-US" sz="1600" dirty="0">
                <a:solidFill>
                  <a:schemeClr val="bg1"/>
                </a:solidFill>
              </a:rPr>
            </a:br>
            <a:r>
              <a:rPr lang="en-US" sz="1600" b="1" dirty="0"/>
              <a:t>Private vs. Public Blockchain: What are the Major Differences?</a:t>
            </a:r>
            <a:br>
              <a:rPr lang="en-US" sz="1600" dirty="0">
                <a:solidFill>
                  <a:schemeClr val="bg1"/>
                </a:solidFill>
              </a:rPr>
            </a:br>
            <a:r>
              <a:rPr lang="en-US" sz="1600" b="1" dirty="0">
                <a:solidFill>
                  <a:schemeClr val="bg1"/>
                </a:solidFill>
                <a:hlinkClick r:id="rId2"/>
              </a:rPr>
              <a:t>https://medium.com/luxtag-live-tokenized-assets-on-blockchain/private-vs-public-blockchain-what-are-the-major-differences-d92a504f3a4a</a:t>
            </a:r>
            <a:endParaRPr lang="en-US" sz="1600" b="1" dirty="0">
              <a:solidFill>
                <a:schemeClr val="bg1"/>
              </a:solidFill>
            </a:endParaRPr>
          </a:p>
          <a:p>
            <a:endParaRPr lang="en-US" sz="1600" dirty="0">
              <a:solidFill>
                <a:schemeClr val="bg1"/>
              </a:solidFill>
            </a:endParaRPr>
          </a:p>
          <a:p>
            <a:r>
              <a:rPr lang="en-US" sz="1600" b="1" dirty="0"/>
              <a:t>The Ultimate Guide to Consensus in Hyperledger Fabric</a:t>
            </a:r>
          </a:p>
          <a:p>
            <a:r>
              <a:rPr lang="en-US" sz="1600" dirty="0">
                <a:hlinkClick r:id="rId3"/>
              </a:rPr>
              <a:t>https://www.skcript.com/svr/consensus-hyperledger-fabric/</a:t>
            </a:r>
            <a:endParaRPr lang="en-US" sz="1600" dirty="0"/>
          </a:p>
          <a:p>
            <a:endParaRPr lang="en-US" sz="1600" dirty="0"/>
          </a:p>
          <a:p>
            <a:r>
              <a:rPr lang="en-US" sz="1600" b="1" dirty="0"/>
              <a:t>How to Build an End-to-End encryption in Hyperledger Fabric</a:t>
            </a:r>
            <a:endParaRPr lang="en-US" sz="1600" dirty="0"/>
          </a:p>
          <a:p>
            <a:r>
              <a:rPr lang="en-US" sz="1600" u="sng" dirty="0">
                <a:solidFill>
                  <a:schemeClr val="accent2"/>
                </a:solidFill>
                <a:hlinkClick r:id="rId4"/>
              </a:rPr>
              <a:t>https://www.skcript.com/svr/end-to-end-encryption-hyperledger-fabric/</a:t>
            </a:r>
            <a:endParaRPr lang="en-US" sz="1600" u="sng" dirty="0">
              <a:solidFill>
                <a:schemeClr val="accent2"/>
              </a:solidFill>
            </a:endParaRPr>
          </a:p>
          <a:p>
            <a:endParaRPr lang="en-US" sz="1600" u="sng" dirty="0">
              <a:solidFill>
                <a:schemeClr val="accent2"/>
              </a:solidFill>
            </a:endParaRPr>
          </a:p>
          <a:p>
            <a:r>
              <a:rPr lang="en-US" sz="1600" b="1" dirty="0"/>
              <a:t>The Blockchain and the CAP Theorem</a:t>
            </a:r>
            <a:endParaRPr lang="en-US" sz="1600" u="sng" dirty="0">
              <a:solidFill>
                <a:schemeClr val="accent2"/>
              </a:solidFill>
            </a:endParaRPr>
          </a:p>
          <a:p>
            <a:r>
              <a:rPr lang="en-US" sz="1600" u="sng" dirty="0">
                <a:solidFill>
                  <a:schemeClr val="accent2"/>
                </a:solidFill>
              </a:rPr>
              <a:t>https://</a:t>
            </a:r>
            <a:r>
              <a:rPr lang="en-US" sz="1600" u="sng" dirty="0" err="1">
                <a:solidFill>
                  <a:schemeClr val="accent2"/>
                </a:solidFill>
              </a:rPr>
              <a:t>www.infoq.com</a:t>
            </a:r>
            <a:r>
              <a:rPr lang="en-US" sz="1600" u="sng" dirty="0">
                <a:solidFill>
                  <a:schemeClr val="accent2"/>
                </a:solidFill>
              </a:rPr>
              <a:t>/news/2017/04/blockchain-cap-theorem/</a:t>
            </a:r>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0" y="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3129931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a:xfrm>
            <a:off x="5252224" y="12543"/>
            <a:ext cx="7370955" cy="1714500"/>
          </a:xfrm>
        </p:spPr>
        <p:txBody>
          <a:bodyPr/>
          <a:lstStyle/>
          <a:p>
            <a:r>
              <a:rPr lang="en-US" sz="2800" b="1" dirty="0"/>
              <a:t>Sign up today for a free </a:t>
            </a:r>
            <a:r>
              <a:rPr lang="en-US" sz="2800" dirty="0">
                <a:hlinkClick r:id="rId3"/>
              </a:rPr>
              <a:t>IBM Cloud Account</a:t>
            </a:r>
            <a:r>
              <a:rPr lang="en-US" sz="2800" dirty="0"/>
              <a:t> https://</a:t>
            </a:r>
            <a:r>
              <a:rPr lang="en-US" sz="2800" dirty="0" err="1"/>
              <a:t>ibm.biz</a:t>
            </a:r>
            <a:r>
              <a:rPr lang="en-US" sz="2800" dirty="0"/>
              <a:t>/</a:t>
            </a:r>
            <a:r>
              <a:rPr lang="en-US" sz="2800" dirty="0" err="1"/>
              <a:t>BdznyC</a:t>
            </a:r>
            <a:r>
              <a:rPr lang="en-US" sz="2800" dirty="0"/>
              <a:t> </a:t>
            </a:r>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a:xfrm>
            <a:off x="-1" y="1739589"/>
            <a:ext cx="12612029" cy="6188927"/>
          </a:xfrm>
        </p:spPr>
        <p:txBody>
          <a:bodyPr/>
          <a:lstStyle/>
          <a:p>
            <a:r>
              <a:rPr lang="en-US" sz="2000" b="1" i="1" u="sng" dirty="0"/>
              <a:t>Upcoming events:</a:t>
            </a:r>
          </a:p>
          <a:p>
            <a:r>
              <a:rPr lang="en-US" sz="2000" dirty="0"/>
              <a:t>Wednesday, August 28, 2019</a:t>
            </a:r>
            <a:endParaRPr lang="en-US" sz="2000" dirty="0">
              <a:hlinkClick r:id="rId4"/>
            </a:endParaRPr>
          </a:p>
          <a:p>
            <a:r>
              <a:rPr lang="en-US" sz="2000" b="1" dirty="0">
                <a:hlinkClick r:id="rId4"/>
              </a:rPr>
              <a:t>Hands On :: Reactive Programming for the Impatient Developer</a:t>
            </a:r>
            <a:endParaRPr lang="en-US" sz="2000" b="1" dirty="0"/>
          </a:p>
          <a:p>
            <a:endParaRPr lang="en-US" sz="2000" b="1" dirty="0"/>
          </a:p>
          <a:p>
            <a:r>
              <a:rPr lang="en-US" sz="2000" dirty="0"/>
              <a:t>Wednesday, September 18, 2019</a:t>
            </a:r>
          </a:p>
          <a:p>
            <a:r>
              <a:rPr lang="en-US" sz="2000" b="1" dirty="0">
                <a:hlinkClick r:id="rId5"/>
              </a:rPr>
              <a:t>How to Write, Debug, and Test Smart Contracts</a:t>
            </a:r>
            <a:endParaRPr lang="en-US" sz="2000" b="1" dirty="0"/>
          </a:p>
          <a:p>
            <a:endParaRPr lang="en-US" sz="2000" b="1" dirty="0"/>
          </a:p>
          <a:p>
            <a:r>
              <a:rPr lang="en-US" sz="2000" dirty="0"/>
              <a:t>Saturday, September 28, 2019</a:t>
            </a:r>
          </a:p>
          <a:p>
            <a:r>
              <a:rPr lang="en-US" sz="2000" b="1" dirty="0">
                <a:hlinkClick r:id="rId6"/>
              </a:rPr>
              <a:t>Akka Actors</a:t>
            </a:r>
            <a:r>
              <a:rPr lang="en-US" sz="2000" b="1" dirty="0"/>
              <a:t> - https://</a:t>
            </a:r>
            <a:r>
              <a:rPr lang="en-US" sz="2000" b="1" dirty="0" err="1"/>
              <a:t>www.vtcodecamp.org</a:t>
            </a:r>
            <a:r>
              <a:rPr lang="en-US" sz="2000" b="1" dirty="0"/>
              <a:t>/</a:t>
            </a:r>
          </a:p>
          <a:p>
            <a:endParaRPr lang="en-US" sz="2400" b="1" dirty="0"/>
          </a:p>
          <a:p>
            <a:endParaRPr lang="en-US" dirty="0"/>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46</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10" name="Rectangle 9">
            <a:extLst>
              <a:ext uri="{FF2B5EF4-FFF2-40B4-BE49-F238E27FC236}">
                <a16:creationId xmlns:a16="http://schemas.microsoft.com/office/drawing/2014/main" id="{762E8027-9292-5247-A9BF-2EDB83AE31F9}"/>
              </a:ext>
            </a:extLst>
          </p:cNvPr>
          <p:cNvSpPr/>
          <p:nvPr/>
        </p:nvSpPr>
        <p:spPr>
          <a:xfrm>
            <a:off x="0" y="0"/>
            <a:ext cx="774700" cy="2921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5AA01033-342E-114A-81CF-23758EC83A16}"/>
              </a:ext>
            </a:extLst>
          </p:cNvPr>
          <p:cNvSpPr/>
          <p:nvPr/>
        </p:nvSpPr>
        <p:spPr>
          <a:xfrm>
            <a:off x="7000624" y="2341603"/>
            <a:ext cx="2031325" cy="246221"/>
          </a:xfrm>
          <a:prstGeom prst="rect">
            <a:avLst/>
          </a:prstGeom>
        </p:spPr>
        <p:txBody>
          <a:bodyPr wrap="none">
            <a:spAutoFit/>
          </a:bodyPr>
          <a:lstStyle/>
          <a:p>
            <a:r>
              <a:rPr lang="en-US" sz="1000" dirty="0"/>
              <a:t>		</a:t>
            </a:r>
            <a:endParaRPr lang="en-US" dirty="0"/>
          </a:p>
        </p:txBody>
      </p:sp>
      <p:sp>
        <p:nvSpPr>
          <p:cNvPr id="17" name="Title 16">
            <a:extLst>
              <a:ext uri="{FF2B5EF4-FFF2-40B4-BE49-F238E27FC236}">
                <a16:creationId xmlns:a16="http://schemas.microsoft.com/office/drawing/2014/main" id="{E368E4B7-14D7-F148-8CB4-52EDF3992D59}"/>
              </a:ext>
            </a:extLst>
          </p:cNvPr>
          <p:cNvSpPr>
            <a:spLocks noGrp="1"/>
          </p:cNvSpPr>
          <p:nvPr>
            <p:ph type="title"/>
          </p:nvPr>
        </p:nvSpPr>
        <p:spPr>
          <a:xfrm>
            <a:off x="-1" y="-2"/>
            <a:ext cx="5252225" cy="1714499"/>
          </a:xfrm>
        </p:spPr>
        <p:txBody>
          <a:bodyPr/>
          <a:lstStyle/>
          <a:p>
            <a:r>
              <a:rPr lang="en-US" dirty="0"/>
              <a:t>Thank You!</a:t>
            </a:r>
            <a:br>
              <a:rPr lang="en-US" dirty="0"/>
            </a:br>
            <a:r>
              <a:rPr lang="en-US" dirty="0"/>
              <a:t>Stay tuned @</a:t>
            </a:r>
            <a:r>
              <a:rPr lang="en-US" dirty="0" err="1"/>
              <a:t>gsteinfeld</a:t>
            </a:r>
            <a:r>
              <a:rPr lang="en-US" dirty="0"/>
              <a:t> </a:t>
            </a:r>
          </a:p>
        </p:txBody>
      </p:sp>
    </p:spTree>
    <p:extLst>
      <p:ext uri="{BB962C8B-B14F-4D97-AF65-F5344CB8AC3E}">
        <p14:creationId xmlns:p14="http://schemas.microsoft.com/office/powerpoint/2010/main" val="142208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D2B6C-6FE8-2C43-8AEF-85A50DFC6C52}"/>
              </a:ext>
            </a:extLst>
          </p:cNvPr>
          <p:cNvSpPr txBox="1"/>
          <p:nvPr/>
        </p:nvSpPr>
        <p:spPr>
          <a:xfrm>
            <a:off x="8729472" y="227990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5C6FAD9B-D233-2543-B7A1-ADE3E14C1CDA}"/>
              </a:ext>
            </a:extLst>
          </p:cNvPr>
          <p:cNvSpPr txBox="1"/>
          <p:nvPr/>
        </p:nvSpPr>
        <p:spPr>
          <a:xfrm>
            <a:off x="8436864" y="4706112"/>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CFCBBFE3-E43A-FE49-9310-5C0E7C0C74D9}"/>
              </a:ext>
            </a:extLst>
          </p:cNvPr>
          <p:cNvSpPr txBox="1"/>
          <p:nvPr/>
        </p:nvSpPr>
        <p:spPr>
          <a:xfrm>
            <a:off x="8266176" y="4608576"/>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E1E2C482-F2FB-8B48-B4A7-8F772E90CF4C}"/>
              </a:ext>
            </a:extLst>
          </p:cNvPr>
          <p:cNvSpPr txBox="1"/>
          <p:nvPr/>
        </p:nvSpPr>
        <p:spPr>
          <a:xfrm>
            <a:off x="7985760" y="369417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655381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7016B9-4262-8A4E-8093-8FB0F46A6563}"/>
              </a:ext>
            </a:extLst>
          </p:cNvPr>
          <p:cNvSpPr/>
          <p:nvPr/>
        </p:nvSpPr>
        <p:spPr>
          <a:xfrm>
            <a:off x="6096000" y="0"/>
            <a:ext cx="6248400" cy="7005918"/>
          </a:xfrm>
          <a:prstGeom prst="rect">
            <a:avLst/>
          </a:prstGeom>
          <a:solidFill>
            <a:srgbClr val="F0EEEE"/>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1859C38A-3FB4-9142-B1E8-038C80B6E49A}"/>
              </a:ext>
            </a:extLst>
          </p:cNvPr>
          <p:cNvSpPr>
            <a:spLocks noGrp="1"/>
          </p:cNvSpPr>
          <p:nvPr>
            <p:ph type="title"/>
          </p:nvPr>
        </p:nvSpPr>
        <p:spPr>
          <a:xfrm>
            <a:off x="304800" y="268224"/>
            <a:ext cx="5486400" cy="1279144"/>
          </a:xfrm>
        </p:spPr>
        <p:txBody>
          <a:bodyPr/>
          <a:lstStyle/>
          <a:p>
            <a:r>
              <a:rPr lang="en-US" dirty="0"/>
              <a:t>IDENTITY!</a:t>
            </a:r>
          </a:p>
        </p:txBody>
      </p:sp>
      <p:sp>
        <p:nvSpPr>
          <p:cNvPr id="3" name="Slide Number Placeholder 2">
            <a:extLst>
              <a:ext uri="{FF2B5EF4-FFF2-40B4-BE49-F238E27FC236}">
                <a16:creationId xmlns:a16="http://schemas.microsoft.com/office/drawing/2014/main" id="{7CC6D5B5-EC01-3D43-A890-4E64EF8FD092}"/>
              </a:ext>
            </a:extLst>
          </p:cNvPr>
          <p:cNvSpPr>
            <a:spLocks noGrp="1"/>
          </p:cNvSpPr>
          <p:nvPr>
            <p:ph type="sldNum" sz="quarter" idx="10"/>
          </p:nvPr>
        </p:nvSpPr>
        <p:spPr/>
        <p:txBody>
          <a:bodyPr/>
          <a:lstStyle/>
          <a:p>
            <a:fld id="{3FD999D4-B456-9943-89B7-30D56181CE18}" type="slidenum">
              <a:rPr lang="en-US" smtClean="0"/>
              <a:t>5</a:t>
            </a:fld>
            <a:endParaRPr lang="en-US"/>
          </a:p>
        </p:txBody>
      </p:sp>
      <p:pic>
        <p:nvPicPr>
          <p:cNvPr id="6" name="Picture 5">
            <a:extLst>
              <a:ext uri="{FF2B5EF4-FFF2-40B4-BE49-F238E27FC236}">
                <a16:creationId xmlns:a16="http://schemas.microsoft.com/office/drawing/2014/main" id="{8439B987-A790-7142-836E-E29FE7423BD2}"/>
              </a:ext>
            </a:extLst>
          </p:cNvPr>
          <p:cNvPicPr>
            <a:picLocks noChangeAspect="1"/>
          </p:cNvPicPr>
          <p:nvPr/>
        </p:nvPicPr>
        <p:blipFill>
          <a:blip r:embed="rId3"/>
          <a:stretch>
            <a:fillRect/>
          </a:stretch>
        </p:blipFill>
        <p:spPr>
          <a:xfrm>
            <a:off x="6427696" y="1331259"/>
            <a:ext cx="4186942" cy="3372224"/>
          </a:xfrm>
          <a:prstGeom prst="rect">
            <a:avLst/>
          </a:prstGeom>
        </p:spPr>
      </p:pic>
      <p:sp>
        <p:nvSpPr>
          <p:cNvPr id="7" name="Oval 6">
            <a:extLst>
              <a:ext uri="{FF2B5EF4-FFF2-40B4-BE49-F238E27FC236}">
                <a16:creationId xmlns:a16="http://schemas.microsoft.com/office/drawing/2014/main" id="{DF77A0FC-8EC8-0248-BC49-9A5FB5424A46}"/>
              </a:ext>
            </a:extLst>
          </p:cNvPr>
          <p:cNvSpPr/>
          <p:nvPr/>
        </p:nvSpPr>
        <p:spPr>
          <a:xfrm>
            <a:off x="7153835" y="1547368"/>
            <a:ext cx="2958353" cy="2897571"/>
          </a:xfrm>
          <a:prstGeom prst="ellipse">
            <a:avLst/>
          </a:prstGeom>
          <a:ln w="762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9" name="Straight Connector 8">
            <a:extLst>
              <a:ext uri="{FF2B5EF4-FFF2-40B4-BE49-F238E27FC236}">
                <a16:creationId xmlns:a16="http://schemas.microsoft.com/office/drawing/2014/main" id="{BFD631C1-4028-6F4E-968B-76F902157367}"/>
              </a:ext>
            </a:extLst>
          </p:cNvPr>
          <p:cNvCxnSpPr>
            <a:stCxn id="7" idx="3"/>
          </p:cNvCxnSpPr>
          <p:nvPr/>
        </p:nvCxnSpPr>
        <p:spPr>
          <a:xfrm flipV="1">
            <a:off x="7587076" y="1936376"/>
            <a:ext cx="1987230" cy="2084224"/>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E8EBF90-8DB2-1640-A164-D28C5510196A}"/>
              </a:ext>
            </a:extLst>
          </p:cNvPr>
          <p:cNvSpPr/>
          <p:nvPr/>
        </p:nvSpPr>
        <p:spPr>
          <a:xfrm>
            <a:off x="5459506" y="0"/>
            <a:ext cx="5155132" cy="4948518"/>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729F65D6-C5A7-F349-8053-812E24570A82}"/>
              </a:ext>
            </a:extLst>
          </p:cNvPr>
          <p:cNvSpPr/>
          <p:nvPr/>
        </p:nvSpPr>
        <p:spPr>
          <a:xfrm>
            <a:off x="10614638" y="4948518"/>
            <a:ext cx="1043962" cy="111610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893759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4160249" y="3320111"/>
            <a:ext cx="7506236" cy="1225308"/>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4800" dirty="0">
                <a:solidFill>
                  <a:schemeClr val="bg1"/>
                </a:solidFill>
                <a:latin typeface="Arial Regular"/>
                <a:ea typeface="IBM Plex Sans" charset="0"/>
                <a:cs typeface="IBM Plex Sans" charset="0"/>
              </a:rPr>
              <a:t>175M</a:t>
            </a:r>
            <a:r>
              <a:rPr lang="en-US" sz="4400" dirty="0">
                <a:solidFill>
                  <a:schemeClr val="bg1"/>
                </a:solidFill>
                <a:latin typeface="Arial Regular"/>
                <a:ea typeface="IBM Plex Sans" charset="0"/>
                <a:cs typeface="IBM Plex Sans" charset="0"/>
              </a:rPr>
              <a:t> </a:t>
            </a:r>
            <a:r>
              <a:rPr lang="en-US" sz="3600" dirty="0">
                <a:solidFill>
                  <a:schemeClr val="bg1"/>
                </a:solidFill>
                <a:latin typeface="Arial Regular"/>
                <a:ea typeface="IBM Plex Sans" charset="0"/>
                <a:cs typeface="IBM Plex Sans" charset="0"/>
              </a:rPr>
              <a:t>records breached in 2017 </a:t>
            </a:r>
            <a:r>
              <a:rPr lang="en-US" sz="2800" dirty="0">
                <a:solidFill>
                  <a:schemeClr val="bg1">
                    <a:lumMod val="75000"/>
                  </a:schemeClr>
                </a:solidFill>
                <a:latin typeface="Arial Regular"/>
                <a:ea typeface="IBM Plex Sans" charset="0"/>
                <a:cs typeface="IBM Plex Sans" charset="0"/>
              </a:rPr>
              <a:t>that exposed millions of people’s identities</a:t>
            </a:r>
            <a:r>
              <a:rPr lang="en-US" sz="2800" baseline="30000" dirty="0">
                <a:solidFill>
                  <a:schemeClr val="bg1">
                    <a:lumMod val="75000"/>
                  </a:schemeClr>
                </a:solidFill>
                <a:latin typeface="Arial Regular"/>
                <a:ea typeface="IBM Plex Sans" charset="0"/>
                <a:cs typeface="IBM Plex Sans" charset="0"/>
              </a:rPr>
              <a:t>1</a:t>
            </a:r>
            <a:r>
              <a:rPr lang="en-US" sz="2800" dirty="0">
                <a:solidFill>
                  <a:schemeClr val="bg1">
                    <a:lumMod val="75000"/>
                  </a:schemeClr>
                </a:solidFill>
                <a:latin typeface="Arial Regular"/>
                <a:ea typeface="IBM Plex Sans" charset="0"/>
                <a:cs typeface="IBM Plex Sans" charset="0"/>
              </a:rPr>
              <a:t> </a:t>
            </a:r>
          </a:p>
        </p:txBody>
      </p:sp>
      <p:sp>
        <p:nvSpPr>
          <p:cNvPr id="6" name="Title 1"/>
          <p:cNvSpPr txBox="1">
            <a:spLocks/>
          </p:cNvSpPr>
          <p:nvPr/>
        </p:nvSpPr>
        <p:spPr>
          <a:xfrm>
            <a:off x="4079960" y="1207086"/>
            <a:ext cx="3656861" cy="2316189"/>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endParaRPr lang="en-US" sz="2200" dirty="0">
              <a:solidFill>
                <a:schemeClr val="bg1"/>
              </a:solidFill>
              <a:latin typeface="Arial Regular"/>
              <a:ea typeface="IBM Plex Sans" charset="0"/>
              <a:cs typeface="IBM Plex Sans" charset="0"/>
            </a:endParaRPr>
          </a:p>
        </p:txBody>
      </p:sp>
      <p:sp>
        <p:nvSpPr>
          <p:cNvPr id="7" name="Title 1"/>
          <p:cNvSpPr txBox="1">
            <a:spLocks/>
          </p:cNvSpPr>
          <p:nvPr/>
        </p:nvSpPr>
        <p:spPr>
          <a:xfrm>
            <a:off x="342901" y="1207087"/>
            <a:ext cx="3461004" cy="1211664"/>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200" dirty="0">
                <a:solidFill>
                  <a:schemeClr val="bg1">
                    <a:lumMod val="85000"/>
                  </a:schemeClr>
                </a:solidFill>
                <a:latin typeface="Arial Regular"/>
                <a:ea typeface="IBM Plex Sans" charset="0"/>
                <a:cs typeface="IBM Plex Sans" charset="0"/>
              </a:rPr>
              <a:t>Cyber attacks cost businesses as much as </a:t>
            </a:r>
            <a:r>
              <a:rPr lang="en-US" sz="2700" dirty="0">
                <a:solidFill>
                  <a:schemeClr val="bg1"/>
                </a:solidFill>
                <a:latin typeface="Arial Regular"/>
                <a:ea typeface="IBM Plex Sans" charset="0"/>
                <a:cs typeface="IBM Plex Sans" charset="0"/>
              </a:rPr>
              <a:t>$400 billion a year.</a:t>
            </a:r>
            <a:r>
              <a:rPr lang="en-US" sz="2700" baseline="30000" dirty="0">
                <a:solidFill>
                  <a:schemeClr val="bg1"/>
                </a:solidFill>
                <a:latin typeface="Arial Regular"/>
                <a:ea typeface="IBM Plex Sans" charset="0"/>
                <a:cs typeface="IBM Plex Sans" charset="0"/>
              </a:rPr>
              <a:t>2</a:t>
            </a:r>
            <a:endParaRPr lang="en-US" sz="2400" dirty="0">
              <a:solidFill>
                <a:schemeClr val="bg1"/>
              </a:solidFill>
              <a:latin typeface="Arial Regular"/>
              <a:ea typeface="IBM Plex Sans" charset="0"/>
              <a:cs typeface="IBM Plex Sans" charset="0"/>
            </a:endParaRPr>
          </a:p>
        </p:txBody>
      </p:sp>
      <p:sp>
        <p:nvSpPr>
          <p:cNvPr id="8" name="Title 1"/>
          <p:cNvSpPr txBox="1">
            <a:spLocks/>
          </p:cNvSpPr>
          <p:nvPr/>
        </p:nvSpPr>
        <p:spPr>
          <a:xfrm>
            <a:off x="403696" y="2775912"/>
            <a:ext cx="3339413" cy="1303371"/>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2200" dirty="0">
                <a:solidFill>
                  <a:schemeClr val="bg1">
                    <a:lumMod val="75000"/>
                  </a:schemeClr>
                </a:solidFill>
                <a:latin typeface="Arial Regular"/>
                <a:ea typeface="IBM Plex Sans" charset="0"/>
                <a:cs typeface="IBM Plex Sans" charset="0"/>
              </a:rPr>
              <a:t>Banks spend </a:t>
            </a:r>
            <a:r>
              <a:rPr lang="en-US" sz="2200" dirty="0">
                <a:solidFill>
                  <a:schemeClr val="bg1"/>
                </a:solidFill>
                <a:latin typeface="Arial Regular"/>
                <a:ea typeface="IBM Plex Sans" charset="0"/>
                <a:cs typeface="IBM Plex Sans" charset="0"/>
              </a:rPr>
              <a:t>$1 billion </a:t>
            </a:r>
            <a:r>
              <a:rPr lang="en-US" sz="2200" dirty="0">
                <a:solidFill>
                  <a:schemeClr val="bg1">
                    <a:lumMod val="75000"/>
                  </a:schemeClr>
                </a:solidFill>
                <a:latin typeface="Arial Regular"/>
                <a:ea typeface="IBM Plex Sans" charset="0"/>
                <a:cs typeface="IBM Plex Sans" charset="0"/>
              </a:rPr>
              <a:t>a year on identity management solutions</a:t>
            </a:r>
            <a:r>
              <a:rPr lang="en-US" sz="2200" baseline="30000" dirty="0">
                <a:solidFill>
                  <a:schemeClr val="bg1">
                    <a:lumMod val="75000"/>
                  </a:schemeClr>
                </a:solidFill>
                <a:latin typeface="Arial Regular"/>
                <a:ea typeface="IBM Plex Sans" charset="0"/>
                <a:cs typeface="IBM Plex Sans" charset="0"/>
              </a:rPr>
              <a:t>2</a:t>
            </a:r>
            <a:r>
              <a:rPr lang="en-US" sz="2200" dirty="0">
                <a:solidFill>
                  <a:schemeClr val="bg1">
                    <a:lumMod val="75000"/>
                  </a:schemeClr>
                </a:solidFill>
                <a:latin typeface="Arial Regular"/>
                <a:ea typeface="IBM Plex Sans" charset="0"/>
                <a:cs typeface="IBM Plex Sans" charset="0"/>
              </a:rPr>
              <a:t> </a:t>
            </a:r>
            <a:endParaRPr lang="en-US" sz="2000" dirty="0">
              <a:solidFill>
                <a:schemeClr val="bg1">
                  <a:lumMod val="75000"/>
                </a:schemeClr>
              </a:solidFill>
              <a:latin typeface="Arial Regular"/>
              <a:ea typeface="IBM Plex Sans" charset="0"/>
              <a:cs typeface="IBM Plex Sans" charset="0"/>
            </a:endParaRPr>
          </a:p>
        </p:txBody>
      </p:sp>
      <p:sp>
        <p:nvSpPr>
          <p:cNvPr id="9" name="Title 1"/>
          <p:cNvSpPr txBox="1">
            <a:spLocks/>
          </p:cNvSpPr>
          <p:nvPr/>
        </p:nvSpPr>
        <p:spPr>
          <a:xfrm>
            <a:off x="4700228" y="4715216"/>
            <a:ext cx="7148873" cy="906320"/>
          </a:xfrm>
          <a:prstGeom prst="rect">
            <a:avLst/>
          </a:prstGeom>
        </p:spPr>
        <p:txBody>
          <a:bodyPr vert="horz" lIns="121917" tIns="60959" rIns="121917" bIns="60959"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3600" i="1" dirty="0">
                <a:solidFill>
                  <a:schemeClr val="bg1"/>
                </a:solidFill>
                <a:latin typeface="Arial Regular"/>
                <a:ea typeface="IBM Plex Sans" charset="0"/>
                <a:cs typeface="IBM Plex Sans" charset="0"/>
              </a:rPr>
              <a:t>It could have been your identity.</a:t>
            </a:r>
            <a:endParaRPr lang="en-US" i="1" dirty="0">
              <a:solidFill>
                <a:schemeClr val="bg1"/>
              </a:solidFill>
              <a:latin typeface="Arial Regular"/>
              <a:ea typeface="IBM Plex Sans" charset="0"/>
              <a:cs typeface="IBM Plex Sans" charset="0"/>
            </a:endParaRPr>
          </a:p>
        </p:txBody>
      </p:sp>
      <p:pic>
        <p:nvPicPr>
          <p:cNvPr id="14" name="Picture 13"/>
          <p:cNvPicPr>
            <a:picLocks noChangeAspect="1"/>
          </p:cNvPicPr>
          <p:nvPr/>
        </p:nvPicPr>
        <p:blipFill>
          <a:blip r:embed="rId3">
            <a:alphaModFix amt="75000"/>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8928101" y="1236464"/>
            <a:ext cx="2300732" cy="1421248"/>
          </a:xfrm>
          <a:prstGeom prst="rect">
            <a:avLst/>
          </a:prstGeom>
        </p:spPr>
      </p:pic>
      <p:pic>
        <p:nvPicPr>
          <p:cNvPr id="15" name="Picture 14"/>
          <p:cNvPicPr>
            <a:picLocks noChangeAspect="1"/>
          </p:cNvPicPr>
          <p:nvPr/>
        </p:nvPicPr>
        <p:blipFill>
          <a:blip r:embed="rId5">
            <a:alphaModFix amt="87000"/>
            <a:extLst>
              <a:ext uri="{BEBA8EAE-BF5A-486C-A8C5-ECC9F3942E4B}">
                <a14:imgProps xmlns:a14="http://schemas.microsoft.com/office/drawing/2010/main">
                  <a14:imgLayer r:embed="rId6">
                    <a14:imgEffect>
                      <a14:saturation sat="146000"/>
                    </a14:imgEffect>
                  </a14:imgLayer>
                </a14:imgProps>
              </a:ext>
              <a:ext uri="{28A0092B-C50C-407E-A947-70E740481C1C}">
                <a14:useLocalDpi xmlns:a14="http://schemas.microsoft.com/office/drawing/2010/main" val="0"/>
              </a:ext>
            </a:extLst>
          </a:blip>
          <a:stretch>
            <a:fillRect/>
          </a:stretch>
        </p:blipFill>
        <p:spPr>
          <a:xfrm rot="20926366">
            <a:off x="8135144" y="1770922"/>
            <a:ext cx="1339965" cy="1880161"/>
          </a:xfrm>
          <a:prstGeom prst="rect">
            <a:avLst/>
          </a:prstGeom>
        </p:spPr>
      </p:pic>
      <p:pic>
        <p:nvPicPr>
          <p:cNvPr id="18" name="Picture 17"/>
          <p:cNvPicPr>
            <a:picLocks noChangeAspect="1"/>
          </p:cNvPicPr>
          <p:nvPr/>
        </p:nvPicPr>
        <p:blipFill>
          <a:blip r:embed="rId7">
            <a:alphaModFix amt="47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740888" y="2384113"/>
            <a:ext cx="2015997" cy="935999"/>
          </a:xfrm>
          <a:prstGeom prst="rect">
            <a:avLst/>
          </a:prstGeom>
        </p:spPr>
      </p:pic>
      <p:sp>
        <p:nvSpPr>
          <p:cNvPr id="16" name="Text Placeholder 2">
            <a:extLst>
              <a:ext uri="{FF2B5EF4-FFF2-40B4-BE49-F238E27FC236}">
                <a16:creationId xmlns:a16="http://schemas.microsoft.com/office/drawing/2014/main" id="{3D521063-B05A-1F4E-A14C-D11A2EDA3039}"/>
              </a:ext>
            </a:extLst>
          </p:cNvPr>
          <p:cNvSpPr txBox="1">
            <a:spLocks/>
          </p:cNvSpPr>
          <p:nvPr/>
        </p:nvSpPr>
        <p:spPr>
          <a:xfrm>
            <a:off x="285735" y="205715"/>
            <a:ext cx="8982019" cy="54373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t">
            <a:spAutoFit/>
          </a:bodyPr>
          <a:lstStyle>
            <a:lvl1pPr marL="0" marR="0" indent="0" algn="l" defTabSz="825500" rtl="0" latinLnBrk="0">
              <a:lnSpc>
                <a:spcPct val="100000"/>
              </a:lnSpc>
              <a:spcBef>
                <a:spcPts val="0"/>
              </a:spcBef>
              <a:spcAft>
                <a:spcPts val="0"/>
              </a:spcAft>
              <a:buClrTx/>
              <a:buSzTx/>
              <a:buFontTx/>
              <a:buNone/>
              <a:tabLst/>
              <a:defRPr sz="5600" b="1" i="0" u="none" strike="noStrike" cap="none" spc="0" baseline="0">
                <a:ln>
                  <a:noFill/>
                </a:ln>
                <a:solidFill>
                  <a:srgbClr val="000000"/>
                </a:solidFill>
                <a:uFillTx/>
                <a:latin typeface="IBM Plex Sans" charset="0"/>
                <a:ea typeface="IBM Plex Sans" charset="0"/>
                <a:cs typeface="IBM Plex Sans" charset="0"/>
                <a:sym typeface="Helvetica Light"/>
              </a:defRPr>
            </a:lvl1pPr>
            <a:lvl2pPr marL="0" marR="0" indent="228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Light"/>
              </a:defRPr>
            </a:lvl9pPr>
          </a:lstStyle>
          <a:p>
            <a:r>
              <a:rPr lang="en-US" sz="3200" b="0" dirty="0">
                <a:solidFill>
                  <a:srgbClr val="002060"/>
                </a:solidFill>
                <a:latin typeface="Arial"/>
                <a:cs typeface="Arial"/>
              </a:rPr>
              <a:t>The Facts</a:t>
            </a:r>
          </a:p>
        </p:txBody>
      </p:sp>
      <p:sp>
        <p:nvSpPr>
          <p:cNvPr id="4" name="TextBox 3">
            <a:extLst>
              <a:ext uri="{FF2B5EF4-FFF2-40B4-BE49-F238E27FC236}">
                <a16:creationId xmlns:a16="http://schemas.microsoft.com/office/drawing/2014/main" id="{3F284449-0622-0243-A519-7AD0F5331679}"/>
              </a:ext>
            </a:extLst>
          </p:cNvPr>
          <p:cNvSpPr txBox="1"/>
          <p:nvPr/>
        </p:nvSpPr>
        <p:spPr>
          <a:xfrm>
            <a:off x="3984395" y="1510903"/>
            <a:ext cx="3884971" cy="1200329"/>
          </a:xfrm>
          <a:prstGeom prst="rect">
            <a:avLst/>
          </a:prstGeom>
          <a:noFill/>
        </p:spPr>
        <p:txBody>
          <a:bodyPr wrap="square" rtlCol="0">
            <a:spAutoFit/>
          </a:bodyPr>
          <a:lstStyle/>
          <a:p>
            <a:r>
              <a:rPr lang="en-US" sz="2400" dirty="0">
                <a:solidFill>
                  <a:schemeClr val="bg1"/>
                </a:solidFill>
              </a:rPr>
              <a:t>Hackers stole $40 million from </a:t>
            </a:r>
            <a:r>
              <a:rPr lang="en-US" sz="2400" dirty="0" err="1">
                <a:solidFill>
                  <a:schemeClr val="bg1"/>
                </a:solidFill>
              </a:rPr>
              <a:t>Binance</a:t>
            </a:r>
            <a:r>
              <a:rPr lang="en-US" sz="2400" dirty="0">
                <a:solidFill>
                  <a:schemeClr val="bg1"/>
                </a:solidFill>
              </a:rPr>
              <a:t> cryptocurrency exchange</a:t>
            </a:r>
          </a:p>
        </p:txBody>
      </p:sp>
      <p:sp>
        <p:nvSpPr>
          <p:cNvPr id="10" name="TextBox 9">
            <a:extLst>
              <a:ext uri="{FF2B5EF4-FFF2-40B4-BE49-F238E27FC236}">
                <a16:creationId xmlns:a16="http://schemas.microsoft.com/office/drawing/2014/main" id="{F137EE43-775E-6E49-864D-E57D45EF4677}"/>
              </a:ext>
            </a:extLst>
          </p:cNvPr>
          <p:cNvSpPr txBox="1"/>
          <p:nvPr/>
        </p:nvSpPr>
        <p:spPr>
          <a:xfrm>
            <a:off x="403696" y="4253653"/>
            <a:ext cx="3104891" cy="1200329"/>
          </a:xfrm>
          <a:prstGeom prst="rect">
            <a:avLst/>
          </a:prstGeom>
          <a:noFill/>
        </p:spPr>
        <p:txBody>
          <a:bodyPr wrap="square" rtlCol="0">
            <a:spAutoFit/>
          </a:bodyPr>
          <a:lstStyle/>
          <a:p>
            <a:r>
              <a:rPr lang="en-US" sz="2400" b="1" dirty="0" err="1"/>
              <a:t>Coincheck</a:t>
            </a:r>
            <a:r>
              <a:rPr lang="en-US" sz="2400" b="1" dirty="0"/>
              <a:t> Hot Wallet: NEM coins  $534 Million </a:t>
            </a:r>
          </a:p>
        </p:txBody>
      </p:sp>
    </p:spTree>
    <p:extLst>
      <p:ext uri="{BB962C8B-B14F-4D97-AF65-F5344CB8AC3E}">
        <p14:creationId xmlns:p14="http://schemas.microsoft.com/office/powerpoint/2010/main" val="57403613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A20CF7-4323-5948-A377-B0EE68E56C9D}"/>
              </a:ext>
            </a:extLst>
          </p:cNvPr>
          <p:cNvSpPr>
            <a:spLocks noGrp="1"/>
          </p:cNvSpPr>
          <p:nvPr>
            <p:ph sz="quarter" idx="15"/>
          </p:nvPr>
        </p:nvSpPr>
        <p:spPr/>
        <p:txBody>
          <a:bodyPr/>
          <a:lstStyle/>
          <a:p>
            <a:r>
              <a:rPr lang="en-US" dirty="0"/>
              <a:t>Smart Energy / IoT / Agriculture Management</a:t>
            </a:r>
          </a:p>
        </p:txBody>
      </p:sp>
      <p:sp>
        <p:nvSpPr>
          <p:cNvPr id="3" name="Content Placeholder 2">
            <a:extLst>
              <a:ext uri="{FF2B5EF4-FFF2-40B4-BE49-F238E27FC236}">
                <a16:creationId xmlns:a16="http://schemas.microsoft.com/office/drawing/2014/main" id="{B8B20BD2-96FA-174D-9D0F-F70D72F5C1CB}"/>
              </a:ext>
            </a:extLst>
          </p:cNvPr>
          <p:cNvSpPr>
            <a:spLocks noGrp="1"/>
          </p:cNvSpPr>
          <p:nvPr>
            <p:ph sz="quarter" idx="16"/>
          </p:nvPr>
        </p:nvSpPr>
        <p:spPr/>
        <p:txBody>
          <a:bodyPr/>
          <a:lstStyle/>
          <a:p>
            <a:r>
              <a:rPr lang="en-US" dirty="0"/>
              <a:t>Trade Financing</a:t>
            </a:r>
          </a:p>
        </p:txBody>
      </p:sp>
      <p:sp>
        <p:nvSpPr>
          <p:cNvPr id="4" name="Content Placeholder 3">
            <a:extLst>
              <a:ext uri="{FF2B5EF4-FFF2-40B4-BE49-F238E27FC236}">
                <a16:creationId xmlns:a16="http://schemas.microsoft.com/office/drawing/2014/main" id="{DFDC1BB5-0775-5944-8AE2-86BBD6BD6628}"/>
              </a:ext>
            </a:extLst>
          </p:cNvPr>
          <p:cNvSpPr>
            <a:spLocks noGrp="1"/>
          </p:cNvSpPr>
          <p:nvPr>
            <p:ph sz="quarter" idx="17"/>
          </p:nvPr>
        </p:nvSpPr>
        <p:spPr/>
        <p:txBody>
          <a:bodyPr/>
          <a:lstStyle/>
          <a:p>
            <a:r>
              <a:rPr lang="en-US" dirty="0"/>
              <a:t>Education and Training</a:t>
            </a:r>
          </a:p>
        </p:txBody>
      </p:sp>
      <p:sp>
        <p:nvSpPr>
          <p:cNvPr id="5" name="Content Placeholder 4">
            <a:extLst>
              <a:ext uri="{FF2B5EF4-FFF2-40B4-BE49-F238E27FC236}">
                <a16:creationId xmlns:a16="http://schemas.microsoft.com/office/drawing/2014/main" id="{E0DF33F8-E174-0947-AE0B-38447BFDEECA}"/>
              </a:ext>
            </a:extLst>
          </p:cNvPr>
          <p:cNvSpPr>
            <a:spLocks noGrp="1"/>
          </p:cNvSpPr>
          <p:nvPr>
            <p:ph sz="quarter" idx="18"/>
          </p:nvPr>
        </p:nvSpPr>
        <p:spPr/>
        <p:txBody>
          <a:bodyPr/>
          <a:lstStyle/>
          <a:p>
            <a:r>
              <a:rPr lang="en-US" dirty="0"/>
              <a:t>Supply Chain</a:t>
            </a:r>
          </a:p>
        </p:txBody>
      </p:sp>
      <p:sp>
        <p:nvSpPr>
          <p:cNvPr id="6" name="Slide Number Placeholder 5">
            <a:extLst>
              <a:ext uri="{FF2B5EF4-FFF2-40B4-BE49-F238E27FC236}">
                <a16:creationId xmlns:a16="http://schemas.microsoft.com/office/drawing/2014/main" id="{E056B3C0-8662-BC48-BE4D-7991EC21831D}"/>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
        <p:nvSpPr>
          <p:cNvPr id="7" name="Footer Placeholder 6">
            <a:extLst>
              <a:ext uri="{FF2B5EF4-FFF2-40B4-BE49-F238E27FC236}">
                <a16:creationId xmlns:a16="http://schemas.microsoft.com/office/drawing/2014/main" id="{103E49A2-011E-C047-A58D-CAFE78ACC000}"/>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8" name="Title 7">
            <a:extLst>
              <a:ext uri="{FF2B5EF4-FFF2-40B4-BE49-F238E27FC236}">
                <a16:creationId xmlns:a16="http://schemas.microsoft.com/office/drawing/2014/main" id="{5ADD1377-B1CA-C743-8A41-FF08A0BA170E}"/>
              </a:ext>
            </a:extLst>
          </p:cNvPr>
          <p:cNvSpPr>
            <a:spLocks noGrp="1"/>
          </p:cNvSpPr>
          <p:nvPr>
            <p:ph type="title"/>
          </p:nvPr>
        </p:nvSpPr>
        <p:spPr/>
        <p:txBody>
          <a:bodyPr/>
          <a:lstStyle/>
          <a:p>
            <a:r>
              <a:rPr lang="en-US" dirty="0"/>
              <a:t>HLF REAL USE CASES</a:t>
            </a:r>
          </a:p>
        </p:txBody>
      </p:sp>
    </p:spTree>
    <p:extLst>
      <p:ext uri="{BB962C8B-B14F-4D97-AF65-F5344CB8AC3E}">
        <p14:creationId xmlns:p14="http://schemas.microsoft.com/office/powerpoint/2010/main" val="283510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4ED6-B322-9E4D-93ED-879B81B7B762}"/>
              </a:ext>
            </a:extLst>
          </p:cNvPr>
          <p:cNvSpPr>
            <a:spLocks noGrp="1"/>
          </p:cNvSpPr>
          <p:nvPr>
            <p:ph type="title"/>
          </p:nvPr>
        </p:nvSpPr>
        <p:spPr>
          <a:xfrm>
            <a:off x="304800" y="268225"/>
            <a:ext cx="7270750" cy="498257"/>
          </a:xfrm>
        </p:spPr>
        <p:txBody>
          <a:bodyPr/>
          <a:lstStyle/>
          <a:p>
            <a:r>
              <a:rPr lang="en-US" dirty="0"/>
              <a:t>HLF -&gt; IBM ENTERPRISE - SHOWCASE</a:t>
            </a:r>
          </a:p>
        </p:txBody>
      </p:sp>
      <p:sp>
        <p:nvSpPr>
          <p:cNvPr id="3" name="Slide Number Placeholder 2">
            <a:extLst>
              <a:ext uri="{FF2B5EF4-FFF2-40B4-BE49-F238E27FC236}">
                <a16:creationId xmlns:a16="http://schemas.microsoft.com/office/drawing/2014/main" id="{B7A7A5D3-D91E-344F-AEDF-8571CF03DABE}"/>
              </a:ext>
            </a:extLst>
          </p:cNvPr>
          <p:cNvSpPr>
            <a:spLocks noGrp="1"/>
          </p:cNvSpPr>
          <p:nvPr>
            <p:ph type="sldNum" sz="quarter" idx="10"/>
          </p:nvPr>
        </p:nvSpPr>
        <p:spPr/>
        <p:txBody>
          <a:bodyPr/>
          <a:lstStyle/>
          <a:p>
            <a:fld id="{3FD999D4-B456-9943-89B7-30D56181CE18}" type="slidenum">
              <a:rPr lang="en-US" smtClean="0"/>
              <a:t>8</a:t>
            </a:fld>
            <a:endParaRPr lang="en-US"/>
          </a:p>
        </p:txBody>
      </p:sp>
      <p:pic>
        <p:nvPicPr>
          <p:cNvPr id="4" name="Picture 3">
            <a:extLst>
              <a:ext uri="{FF2B5EF4-FFF2-40B4-BE49-F238E27FC236}">
                <a16:creationId xmlns:a16="http://schemas.microsoft.com/office/drawing/2014/main" id="{E73805B8-73D4-0D4D-A5F7-021700E16073}"/>
              </a:ext>
            </a:extLst>
          </p:cNvPr>
          <p:cNvPicPr>
            <a:picLocks noChangeAspect="1"/>
          </p:cNvPicPr>
          <p:nvPr/>
        </p:nvPicPr>
        <p:blipFill>
          <a:blip r:embed="rId3"/>
          <a:stretch>
            <a:fillRect/>
          </a:stretch>
        </p:blipFill>
        <p:spPr>
          <a:xfrm>
            <a:off x="7511380" y="480404"/>
            <a:ext cx="3887133" cy="1984919"/>
          </a:xfrm>
          <a:prstGeom prst="rect">
            <a:avLst/>
          </a:prstGeom>
        </p:spPr>
      </p:pic>
      <p:sp>
        <p:nvSpPr>
          <p:cNvPr id="5" name="TextBox 4">
            <a:extLst>
              <a:ext uri="{FF2B5EF4-FFF2-40B4-BE49-F238E27FC236}">
                <a16:creationId xmlns:a16="http://schemas.microsoft.com/office/drawing/2014/main" id="{D0749D7E-6C58-6D46-918C-B90989D66EBE}"/>
              </a:ext>
            </a:extLst>
          </p:cNvPr>
          <p:cNvSpPr txBox="1"/>
          <p:nvPr/>
        </p:nvSpPr>
        <p:spPr>
          <a:xfrm>
            <a:off x="6944377" y="2543464"/>
            <a:ext cx="5104282" cy="369332"/>
          </a:xfrm>
          <a:prstGeom prst="rect">
            <a:avLst/>
          </a:prstGeom>
          <a:noFill/>
        </p:spPr>
        <p:txBody>
          <a:bodyPr wrap="none" rtlCol="0">
            <a:spAutoFit/>
          </a:bodyPr>
          <a:lstStyle/>
          <a:p>
            <a:r>
              <a:rPr lang="en-US" dirty="0"/>
              <a:t>guarantee commissions paid to travel agencies.</a:t>
            </a:r>
          </a:p>
        </p:txBody>
      </p:sp>
      <p:pic>
        <p:nvPicPr>
          <p:cNvPr id="6" name="Picture 5">
            <a:extLst>
              <a:ext uri="{FF2B5EF4-FFF2-40B4-BE49-F238E27FC236}">
                <a16:creationId xmlns:a16="http://schemas.microsoft.com/office/drawing/2014/main" id="{4982D2A5-96C4-F94A-B5D4-5794D23BAEC4}"/>
              </a:ext>
            </a:extLst>
          </p:cNvPr>
          <p:cNvPicPr>
            <a:picLocks noChangeAspect="1"/>
          </p:cNvPicPr>
          <p:nvPr/>
        </p:nvPicPr>
        <p:blipFill>
          <a:blip r:embed="rId4"/>
          <a:stretch>
            <a:fillRect/>
          </a:stretch>
        </p:blipFill>
        <p:spPr>
          <a:xfrm>
            <a:off x="691203" y="3751730"/>
            <a:ext cx="4310730" cy="2241176"/>
          </a:xfrm>
          <a:prstGeom prst="rect">
            <a:avLst/>
          </a:prstGeom>
        </p:spPr>
      </p:pic>
      <p:sp>
        <p:nvSpPr>
          <p:cNvPr id="7" name="TextBox 6">
            <a:extLst>
              <a:ext uri="{FF2B5EF4-FFF2-40B4-BE49-F238E27FC236}">
                <a16:creationId xmlns:a16="http://schemas.microsoft.com/office/drawing/2014/main" id="{0C2CE725-D023-1741-A0C1-74D55B716E9E}"/>
              </a:ext>
            </a:extLst>
          </p:cNvPr>
          <p:cNvSpPr txBox="1"/>
          <p:nvPr/>
        </p:nvSpPr>
        <p:spPr>
          <a:xfrm>
            <a:off x="571781" y="6054736"/>
            <a:ext cx="9498113" cy="923330"/>
          </a:xfrm>
          <a:prstGeom prst="rect">
            <a:avLst/>
          </a:prstGeom>
          <a:noFill/>
        </p:spPr>
        <p:txBody>
          <a:bodyPr wrap="none" rtlCol="0">
            <a:spAutoFit/>
          </a:bodyPr>
          <a:lstStyle/>
          <a:p>
            <a:r>
              <a:rPr lang="en-US" dirty="0"/>
              <a:t>IBM Maersk - </a:t>
            </a:r>
            <a:r>
              <a:rPr lang="en-US" dirty="0" err="1"/>
              <a:t>TradeLens</a:t>
            </a:r>
            <a:r>
              <a:rPr lang="en-US" dirty="0"/>
              <a:t> blockchain-enabled digital shipping platform continues</a:t>
            </a:r>
          </a:p>
          <a:p>
            <a:r>
              <a:rPr lang="en-US" dirty="0"/>
              <a:t> expansion with addition of major ocean carriers Hapag-Lloyd and Ocean Network Express</a:t>
            </a:r>
          </a:p>
          <a:p>
            <a:endParaRPr lang="en-US" dirty="0"/>
          </a:p>
        </p:txBody>
      </p:sp>
      <p:pic>
        <p:nvPicPr>
          <p:cNvPr id="8" name="Picture 7">
            <a:extLst>
              <a:ext uri="{FF2B5EF4-FFF2-40B4-BE49-F238E27FC236}">
                <a16:creationId xmlns:a16="http://schemas.microsoft.com/office/drawing/2014/main" id="{F40B7799-8EAB-A64E-ADB9-DA30EBFC62D8}"/>
              </a:ext>
            </a:extLst>
          </p:cNvPr>
          <p:cNvPicPr>
            <a:picLocks noChangeAspect="1"/>
          </p:cNvPicPr>
          <p:nvPr/>
        </p:nvPicPr>
        <p:blipFill>
          <a:blip r:embed="rId5"/>
          <a:stretch>
            <a:fillRect/>
          </a:stretch>
        </p:blipFill>
        <p:spPr>
          <a:xfrm>
            <a:off x="1350311" y="902832"/>
            <a:ext cx="4194947" cy="2029813"/>
          </a:xfrm>
          <a:prstGeom prst="rect">
            <a:avLst/>
          </a:prstGeom>
        </p:spPr>
      </p:pic>
      <p:sp>
        <p:nvSpPr>
          <p:cNvPr id="9" name="TextBox 8">
            <a:extLst>
              <a:ext uri="{FF2B5EF4-FFF2-40B4-BE49-F238E27FC236}">
                <a16:creationId xmlns:a16="http://schemas.microsoft.com/office/drawing/2014/main" id="{8335E0A7-4F43-784D-94C4-10E82125F2C6}"/>
              </a:ext>
            </a:extLst>
          </p:cNvPr>
          <p:cNvSpPr txBox="1"/>
          <p:nvPr/>
        </p:nvSpPr>
        <p:spPr>
          <a:xfrm>
            <a:off x="1318242" y="3038998"/>
            <a:ext cx="5012911" cy="369332"/>
          </a:xfrm>
          <a:prstGeom prst="rect">
            <a:avLst/>
          </a:prstGeom>
          <a:noFill/>
        </p:spPr>
        <p:txBody>
          <a:bodyPr wrap="none" rtlCol="0">
            <a:spAutoFit/>
          </a:bodyPr>
          <a:lstStyle/>
          <a:p>
            <a:r>
              <a:rPr lang="en-US" dirty="0"/>
              <a:t>combat misinformation and adulterated media</a:t>
            </a:r>
          </a:p>
        </p:txBody>
      </p:sp>
      <p:pic>
        <p:nvPicPr>
          <p:cNvPr id="10" name="Picture 9">
            <a:extLst>
              <a:ext uri="{FF2B5EF4-FFF2-40B4-BE49-F238E27FC236}">
                <a16:creationId xmlns:a16="http://schemas.microsoft.com/office/drawing/2014/main" id="{E21BD572-B8C6-E74F-B157-534CA0D06A15}"/>
              </a:ext>
            </a:extLst>
          </p:cNvPr>
          <p:cNvPicPr>
            <a:picLocks noChangeAspect="1"/>
          </p:cNvPicPr>
          <p:nvPr/>
        </p:nvPicPr>
        <p:blipFill>
          <a:blip r:embed="rId6"/>
          <a:stretch>
            <a:fillRect/>
          </a:stretch>
        </p:blipFill>
        <p:spPr>
          <a:xfrm>
            <a:off x="7575550" y="3411698"/>
            <a:ext cx="3136900" cy="1511300"/>
          </a:xfrm>
          <a:prstGeom prst="rect">
            <a:avLst/>
          </a:prstGeom>
        </p:spPr>
      </p:pic>
      <p:sp>
        <p:nvSpPr>
          <p:cNvPr id="11" name="Rectangle 10">
            <a:extLst>
              <a:ext uri="{FF2B5EF4-FFF2-40B4-BE49-F238E27FC236}">
                <a16:creationId xmlns:a16="http://schemas.microsoft.com/office/drawing/2014/main" id="{A91687D5-A467-D145-AA41-4C5CB0950BE1}"/>
              </a:ext>
            </a:extLst>
          </p:cNvPr>
          <p:cNvSpPr/>
          <p:nvPr/>
        </p:nvSpPr>
        <p:spPr>
          <a:xfrm>
            <a:off x="6182301" y="5001139"/>
            <a:ext cx="6096000" cy="923330"/>
          </a:xfrm>
          <a:prstGeom prst="rect">
            <a:avLst/>
          </a:prstGeom>
        </p:spPr>
        <p:txBody>
          <a:bodyPr>
            <a:spAutoFit/>
          </a:bodyPr>
          <a:lstStyle/>
          <a:p>
            <a:r>
              <a:rPr lang="en-US" dirty="0"/>
              <a:t>food supply chain -unprecedented visibility and veracity into the sourcing and certification of fresh produce and proteins. </a:t>
            </a:r>
          </a:p>
        </p:txBody>
      </p:sp>
    </p:spTree>
    <p:extLst>
      <p:ext uri="{BB962C8B-B14F-4D97-AF65-F5344CB8AC3E}">
        <p14:creationId xmlns:p14="http://schemas.microsoft.com/office/powerpoint/2010/main" val="214545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Oval 3"/>
          <p:cNvSpPr/>
          <p:nvPr/>
        </p:nvSpPr>
        <p:spPr>
          <a:xfrm>
            <a:off x="7214239" y="1693176"/>
            <a:ext cx="4117488" cy="4117488"/>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903629" y="166004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13951" y="230098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951147" y="326939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0879343" y="41825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314335" y="497363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423852" y="5443231"/>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429803" y="5392273"/>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548875" y="496470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092883" y="4186414"/>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948977" y="326869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138053" y="25450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031739" y="169517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974627" y="144782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1"/>
          <p:cNvSpPr>
            <a:spLocks noGrp="1"/>
          </p:cNvSpPr>
          <p:nvPr>
            <p:ph type="body" sz="quarter" idx="13"/>
          </p:nvPr>
        </p:nvSpPr>
        <p:spPr/>
        <p:txBody>
          <a:bodyPr>
            <a:normAutofit/>
          </a:bodyPr>
          <a:lstStyle/>
          <a:p>
            <a:r>
              <a:rPr lang="en-US" dirty="0">
                <a:solidFill>
                  <a:schemeClr val="bg1"/>
                </a:solidFill>
              </a:rPr>
              <a:t>Global trade is highly inefficient and burdened by paper-based processes</a:t>
            </a:r>
            <a:endParaRPr lang="en-GB" sz="1100" dirty="0">
              <a:solidFill>
                <a:schemeClr val="bg1"/>
              </a:solidFill>
            </a:endParaRPr>
          </a:p>
        </p:txBody>
      </p:sp>
      <p:sp>
        <p:nvSpPr>
          <p:cNvPr id="3" name="Text Placeholder 2">
            <a:extLst>
              <a:ext uri="{FF2B5EF4-FFF2-40B4-BE49-F238E27FC236}">
                <a16:creationId xmlns:a16="http://schemas.microsoft.com/office/drawing/2014/main" id="{3A9F9447-1A53-BA47-96B1-82E6D5B46E7B}"/>
              </a:ext>
            </a:extLst>
          </p:cNvPr>
          <p:cNvSpPr>
            <a:spLocks noGrp="1"/>
          </p:cNvSpPr>
          <p:nvPr>
            <p:ph type="body" sz="quarter" idx="22"/>
          </p:nvPr>
        </p:nvSpPr>
        <p:spPr>
          <a:xfrm>
            <a:off x="167641" y="1693176"/>
            <a:ext cx="6189820" cy="4382837"/>
          </a:xfrm>
        </p:spPr>
        <p:txBody>
          <a:bodyPr>
            <a:normAutofit lnSpcReduction="10000"/>
          </a:bodyPr>
          <a:lstStyle/>
          <a:p>
            <a:pPr marL="0" indent="0">
              <a:buNone/>
            </a:pPr>
            <a:r>
              <a:rPr lang="en-GB" sz="2400" b="1" dirty="0"/>
              <a:t>Data trapped in organizational silos</a:t>
            </a:r>
            <a:br>
              <a:rPr lang="en-GB" sz="2400" b="1" dirty="0"/>
            </a:br>
            <a:endParaRPr lang="en-GB" sz="2400" b="1" dirty="0"/>
          </a:p>
          <a:p>
            <a:pPr marL="0" indent="0">
              <a:buNone/>
            </a:pPr>
            <a:r>
              <a:rPr lang="en-GB" sz="2400" b="1" dirty="0"/>
              <a:t>Manual, time-consuming, paper-based processes</a:t>
            </a:r>
            <a:br>
              <a:rPr lang="en-GB" sz="2400" b="1" dirty="0"/>
            </a:br>
            <a:endParaRPr lang="en-GB" sz="2400" b="1" dirty="0"/>
          </a:p>
          <a:p>
            <a:pPr marL="0" indent="0">
              <a:buNone/>
            </a:pPr>
            <a:r>
              <a:rPr lang="en-GB" sz="2400" b="1" dirty="0"/>
              <a:t>Clearance takes too long and is often subject to fraud</a:t>
            </a:r>
            <a:endParaRPr lang="en-GB" sz="2400" dirty="0"/>
          </a:p>
          <a:p>
            <a:pPr marL="0" indent="0">
              <a:buNone/>
            </a:pPr>
            <a:endParaRPr lang="en-GB" sz="2400" b="1" dirty="0"/>
          </a:p>
          <a:p>
            <a:pPr marL="0" indent="0">
              <a:buNone/>
            </a:pPr>
            <a:r>
              <a:rPr lang="en-GB" sz="2400" b="1" dirty="0"/>
              <a:t>High costs and poor customer service</a:t>
            </a:r>
            <a:br>
              <a:rPr lang="en-GB" sz="2400" b="1" dirty="0"/>
            </a:br>
            <a:r>
              <a:rPr lang="en-GB" sz="2400" dirty="0"/>
              <a:t>.</a:t>
            </a:r>
          </a:p>
        </p:txBody>
      </p:sp>
      <p:sp>
        <p:nvSpPr>
          <p:cNvPr id="248" name="TextBox 247">
            <a:extLst>
              <a:ext uri="{FF2B5EF4-FFF2-40B4-BE49-F238E27FC236}">
                <a16:creationId xmlns:a16="http://schemas.microsoft.com/office/drawing/2014/main" id="{8068CCEE-3929-944A-9B75-4B15BD9E4C9B}"/>
              </a:ext>
            </a:extLst>
          </p:cNvPr>
          <p:cNvSpPr txBox="1"/>
          <p:nvPr/>
        </p:nvSpPr>
        <p:spPr>
          <a:xfrm>
            <a:off x="8659970" y="1048267"/>
            <a:ext cx="1244151" cy="21544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9" name="TextBox 248">
            <a:extLst>
              <a:ext uri="{FF2B5EF4-FFF2-40B4-BE49-F238E27FC236}">
                <a16:creationId xmlns:a16="http://schemas.microsoft.com/office/drawing/2014/main" id="{8068CCEE-3929-944A-9B75-4B15BD9E4C9B}"/>
              </a:ext>
            </a:extLst>
          </p:cNvPr>
          <p:cNvSpPr txBox="1"/>
          <p:nvPr/>
        </p:nvSpPr>
        <p:spPr>
          <a:xfrm>
            <a:off x="10418583" y="1788098"/>
            <a:ext cx="1244151" cy="338554"/>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50" name="TextBox 249">
            <a:extLst>
              <a:ext uri="{FF2B5EF4-FFF2-40B4-BE49-F238E27FC236}">
                <a16:creationId xmlns:a16="http://schemas.microsoft.com/office/drawing/2014/main" id="{8068CCEE-3929-944A-9B75-4B15BD9E4C9B}"/>
              </a:ext>
            </a:extLst>
          </p:cNvPr>
          <p:cNvSpPr txBox="1"/>
          <p:nvPr/>
        </p:nvSpPr>
        <p:spPr>
          <a:xfrm>
            <a:off x="11070093" y="2398885"/>
            <a:ext cx="1083919"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1" name="TextBox 250">
            <a:extLst>
              <a:ext uri="{FF2B5EF4-FFF2-40B4-BE49-F238E27FC236}">
                <a16:creationId xmlns:a16="http://schemas.microsoft.com/office/drawing/2014/main" id="{8068CCEE-3929-944A-9B75-4B15BD9E4C9B}"/>
              </a:ext>
            </a:extLst>
          </p:cNvPr>
          <p:cNvSpPr txBox="1"/>
          <p:nvPr/>
        </p:nvSpPr>
        <p:spPr>
          <a:xfrm>
            <a:off x="11469225" y="3356424"/>
            <a:ext cx="804472"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52" name="TextBox 251">
            <a:extLst>
              <a:ext uri="{FF2B5EF4-FFF2-40B4-BE49-F238E27FC236}">
                <a16:creationId xmlns:a16="http://schemas.microsoft.com/office/drawing/2014/main" id="{8068CCEE-3929-944A-9B75-4B15BD9E4C9B}"/>
              </a:ext>
            </a:extLst>
          </p:cNvPr>
          <p:cNvSpPr txBox="1"/>
          <p:nvPr/>
        </p:nvSpPr>
        <p:spPr>
          <a:xfrm>
            <a:off x="11326022" y="4182589"/>
            <a:ext cx="1037937" cy="584775"/>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sp>
        <p:nvSpPr>
          <p:cNvPr id="253" name="TextBox 252">
            <a:extLst>
              <a:ext uri="{FF2B5EF4-FFF2-40B4-BE49-F238E27FC236}">
                <a16:creationId xmlns:a16="http://schemas.microsoft.com/office/drawing/2014/main" id="{8068CCEE-3929-944A-9B75-4B15BD9E4C9B}"/>
              </a:ext>
            </a:extLst>
          </p:cNvPr>
          <p:cNvSpPr txBox="1"/>
          <p:nvPr/>
        </p:nvSpPr>
        <p:spPr>
          <a:xfrm>
            <a:off x="10837641" y="5093975"/>
            <a:ext cx="1083919" cy="21544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4" name="TextBox 253">
            <a:extLst>
              <a:ext uri="{FF2B5EF4-FFF2-40B4-BE49-F238E27FC236}">
                <a16:creationId xmlns:a16="http://schemas.microsoft.com/office/drawing/2014/main" id="{8068CCEE-3929-944A-9B75-4B15BD9E4C9B}"/>
              </a:ext>
            </a:extLst>
          </p:cNvPr>
          <p:cNvSpPr txBox="1"/>
          <p:nvPr/>
        </p:nvSpPr>
        <p:spPr>
          <a:xfrm>
            <a:off x="9109010" y="5939028"/>
            <a:ext cx="1183391" cy="33855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5" name="TextBox 254">
            <a:extLst>
              <a:ext uri="{FF2B5EF4-FFF2-40B4-BE49-F238E27FC236}">
                <a16:creationId xmlns:a16="http://schemas.microsoft.com/office/drawing/2014/main" id="{8068CCEE-3929-944A-9B75-4B15BD9E4C9B}"/>
              </a:ext>
            </a:extLst>
          </p:cNvPr>
          <p:cNvSpPr txBox="1"/>
          <p:nvPr/>
        </p:nvSpPr>
        <p:spPr>
          <a:xfrm>
            <a:off x="7255702" y="5724376"/>
            <a:ext cx="1310453" cy="461665"/>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6" name="TextBox 255">
            <a:extLst>
              <a:ext uri="{FF2B5EF4-FFF2-40B4-BE49-F238E27FC236}">
                <a16:creationId xmlns:a16="http://schemas.microsoft.com/office/drawing/2014/main" id="{8068CCEE-3929-944A-9B75-4B15BD9E4C9B}"/>
              </a:ext>
            </a:extLst>
          </p:cNvPr>
          <p:cNvSpPr txBox="1"/>
          <p:nvPr/>
        </p:nvSpPr>
        <p:spPr>
          <a:xfrm>
            <a:off x="6110200" y="3513926"/>
            <a:ext cx="916904" cy="33855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57" name="TextBox 256">
            <a:extLst>
              <a:ext uri="{FF2B5EF4-FFF2-40B4-BE49-F238E27FC236}">
                <a16:creationId xmlns:a16="http://schemas.microsoft.com/office/drawing/2014/main" id="{8068CCEE-3929-944A-9B75-4B15BD9E4C9B}"/>
              </a:ext>
            </a:extLst>
          </p:cNvPr>
          <p:cNvSpPr txBox="1"/>
          <p:nvPr/>
        </p:nvSpPr>
        <p:spPr>
          <a:xfrm>
            <a:off x="6555161" y="5179724"/>
            <a:ext cx="1055752" cy="338554"/>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8" name="TextBox 257">
            <a:extLst>
              <a:ext uri="{FF2B5EF4-FFF2-40B4-BE49-F238E27FC236}">
                <a16:creationId xmlns:a16="http://schemas.microsoft.com/office/drawing/2014/main" id="{8068CCEE-3929-944A-9B75-4B15BD9E4C9B}"/>
              </a:ext>
            </a:extLst>
          </p:cNvPr>
          <p:cNvSpPr txBox="1"/>
          <p:nvPr/>
        </p:nvSpPr>
        <p:spPr>
          <a:xfrm>
            <a:off x="6418042" y="2626328"/>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9" name="TextBox 258">
            <a:extLst>
              <a:ext uri="{FF2B5EF4-FFF2-40B4-BE49-F238E27FC236}">
                <a16:creationId xmlns:a16="http://schemas.microsoft.com/office/drawing/2014/main" id="{8068CCEE-3929-944A-9B75-4B15BD9E4C9B}"/>
              </a:ext>
            </a:extLst>
          </p:cNvPr>
          <p:cNvSpPr txBox="1"/>
          <p:nvPr/>
        </p:nvSpPr>
        <p:spPr>
          <a:xfrm>
            <a:off x="6096000" y="4367252"/>
            <a:ext cx="1055752" cy="21544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60" name="TextBox 259">
            <a:extLst>
              <a:ext uri="{FF2B5EF4-FFF2-40B4-BE49-F238E27FC236}">
                <a16:creationId xmlns:a16="http://schemas.microsoft.com/office/drawing/2014/main" id="{8068CCEE-3929-944A-9B75-4B15BD9E4C9B}"/>
              </a:ext>
            </a:extLst>
          </p:cNvPr>
          <p:cNvSpPr txBox="1"/>
          <p:nvPr/>
        </p:nvSpPr>
        <p:spPr>
          <a:xfrm>
            <a:off x="7242217" y="1745220"/>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72" name="Picture 2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2717" y="4997742"/>
            <a:ext cx="324743" cy="486143"/>
          </a:xfrm>
          <a:prstGeom prst="rect">
            <a:avLst/>
          </a:prstGeom>
        </p:spPr>
      </p:pic>
      <p:pic>
        <p:nvPicPr>
          <p:cNvPr id="454" name="Picture 4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11389" y="4984717"/>
            <a:ext cx="297084" cy="444739"/>
          </a:xfrm>
          <a:prstGeom prst="rect">
            <a:avLst/>
          </a:prstGeom>
        </p:spPr>
      </p:pic>
      <p:pic>
        <p:nvPicPr>
          <p:cNvPr id="455" name="Picture 4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34187" y="1692843"/>
            <a:ext cx="313131" cy="468759"/>
          </a:xfrm>
          <a:prstGeom prst="rect">
            <a:avLst/>
          </a:prstGeom>
        </p:spPr>
      </p:pic>
      <p:pic>
        <p:nvPicPr>
          <p:cNvPr id="456" name="Picture 4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9647" y="5430453"/>
            <a:ext cx="303711" cy="454655"/>
          </a:xfrm>
          <a:prstGeom prst="rect">
            <a:avLst/>
          </a:prstGeom>
        </p:spPr>
      </p:pic>
      <p:pic>
        <p:nvPicPr>
          <p:cNvPr id="457" name="Picture 4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30468" y="2309864"/>
            <a:ext cx="347499" cy="520205"/>
          </a:xfrm>
          <a:prstGeom prst="rect">
            <a:avLst/>
          </a:prstGeom>
        </p:spPr>
      </p:pic>
      <p:pic>
        <p:nvPicPr>
          <p:cNvPr id="458" name="Picture 4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23455" y="4183127"/>
            <a:ext cx="305831" cy="457829"/>
          </a:xfrm>
          <a:prstGeom prst="rect">
            <a:avLst/>
          </a:prstGeom>
        </p:spPr>
      </p:pic>
      <p:pic>
        <p:nvPicPr>
          <p:cNvPr id="459" name="Picture 4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45792" y="3289533"/>
            <a:ext cx="305456" cy="457271"/>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735" y="4219431"/>
            <a:ext cx="300831" cy="450347"/>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66353" y="1692843"/>
            <a:ext cx="289784" cy="433808"/>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50072" y="3300212"/>
            <a:ext cx="328333" cy="491517"/>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98800" y="5596513"/>
            <a:ext cx="219992" cy="329331"/>
          </a:xfrm>
          <a:prstGeom prst="rect">
            <a:avLst/>
          </a:prstGeom>
        </p:spPr>
      </p:pic>
      <p:pic>
        <p:nvPicPr>
          <p:cNvPr id="17" name="Picture 1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740418" y="5596513"/>
            <a:ext cx="218837" cy="327600"/>
          </a:xfrm>
          <a:prstGeom prst="rect">
            <a:avLst/>
          </a:prstGeom>
        </p:spPr>
      </p:pic>
      <p:grpSp>
        <p:nvGrpSpPr>
          <p:cNvPr id="58" name="Group 57"/>
          <p:cNvGrpSpPr/>
          <p:nvPr/>
        </p:nvGrpSpPr>
        <p:grpSpPr>
          <a:xfrm>
            <a:off x="9047370" y="1264917"/>
            <a:ext cx="494095" cy="707632"/>
            <a:chOff x="4655352" y="4959133"/>
            <a:chExt cx="716177" cy="1025695"/>
          </a:xfrm>
        </p:grpSpPr>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34975" y="5480828"/>
              <a:ext cx="336554" cy="503823"/>
            </a:xfrm>
            <a:prstGeom prst="rect">
              <a:avLst/>
            </a:prstGeom>
          </p:spPr>
        </p:pic>
        <p:pic>
          <p:nvPicPr>
            <p:cNvPr id="60" name="Picture 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842157" y="4959133"/>
              <a:ext cx="336672" cy="504000"/>
            </a:xfrm>
            <a:prstGeom prst="rect">
              <a:avLst/>
            </a:prstGeom>
          </p:spPr>
        </p:pic>
        <p:pic>
          <p:nvPicPr>
            <p:cNvPr id="73" name="Picture 7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55352" y="5480828"/>
              <a:ext cx="336672" cy="504000"/>
            </a:xfrm>
            <a:prstGeom prst="rect">
              <a:avLst/>
            </a:prstGeom>
          </p:spPr>
        </p:pic>
      </p:grpSp>
      <p:pic>
        <p:nvPicPr>
          <p:cNvPr id="2" name="Picture 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224881" y="2585935"/>
            <a:ext cx="404963" cy="459707"/>
          </a:xfrm>
          <a:prstGeom prst="rect">
            <a:avLst/>
          </a:prstGeom>
        </p:spPr>
      </p:pic>
      <p:grpSp>
        <p:nvGrpSpPr>
          <p:cNvPr id="55" name="Group 54">
            <a:extLst>
              <a:ext uri="{FF2B5EF4-FFF2-40B4-BE49-F238E27FC236}">
                <a16:creationId xmlns:a16="http://schemas.microsoft.com/office/drawing/2014/main" id="{594DE849-D1DF-6D4A-A0FF-A7883697A530}"/>
              </a:ext>
            </a:extLst>
          </p:cNvPr>
          <p:cNvGrpSpPr/>
          <p:nvPr/>
        </p:nvGrpSpPr>
        <p:grpSpPr>
          <a:xfrm>
            <a:off x="7480008" y="2025498"/>
            <a:ext cx="3471139" cy="3553217"/>
            <a:chOff x="7118830" y="2126638"/>
            <a:chExt cx="3471139" cy="3553217"/>
          </a:xfrm>
        </p:grpSpPr>
        <p:cxnSp>
          <p:nvCxnSpPr>
            <p:cNvPr id="56" name="Straight Arrow Connector 55">
              <a:extLst>
                <a:ext uri="{FF2B5EF4-FFF2-40B4-BE49-F238E27FC236}">
                  <a16:creationId xmlns:a16="http://schemas.microsoft.com/office/drawing/2014/main" id="{D184D7E9-EE01-B44E-B4A2-25FED4FBF27F}"/>
                </a:ext>
              </a:extLst>
            </p:cNvPr>
            <p:cNvCxnSpPr>
              <a:cxnSpLocks/>
            </p:cNvCxnSpPr>
            <p:nvPr/>
          </p:nvCxnSpPr>
          <p:spPr>
            <a:xfrm flipH="1">
              <a:off x="7140512" y="2196423"/>
              <a:ext cx="2536857" cy="1418280"/>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19E3E1-F9B0-3F41-8A5C-F9ABA3C657AA}"/>
                </a:ext>
              </a:extLst>
            </p:cNvPr>
            <p:cNvCxnSpPr>
              <a:cxnSpLocks/>
            </p:cNvCxnSpPr>
            <p:nvPr/>
          </p:nvCxnSpPr>
          <p:spPr>
            <a:xfrm>
              <a:off x="7191632" y="3105665"/>
              <a:ext cx="255200" cy="191895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F39D4CE-104F-CF4C-9F02-E868B9BDD4A6}"/>
                </a:ext>
              </a:extLst>
            </p:cNvPr>
            <p:cNvCxnSpPr>
              <a:cxnSpLocks/>
            </p:cNvCxnSpPr>
            <p:nvPr/>
          </p:nvCxnSpPr>
          <p:spPr>
            <a:xfrm flipH="1">
              <a:off x="7246739" y="4538418"/>
              <a:ext cx="3229723" cy="9649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DCEA3D6-2522-6345-8577-E087D76F421E}"/>
                </a:ext>
              </a:extLst>
            </p:cNvPr>
            <p:cNvCxnSpPr>
              <a:cxnSpLocks/>
            </p:cNvCxnSpPr>
            <p:nvPr/>
          </p:nvCxnSpPr>
          <p:spPr>
            <a:xfrm>
              <a:off x="7358520" y="2946274"/>
              <a:ext cx="3200034" cy="65640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CA591F-7C8F-D944-81C5-3E719EC982F1}"/>
                </a:ext>
              </a:extLst>
            </p:cNvPr>
            <p:cNvCxnSpPr>
              <a:cxnSpLocks/>
            </p:cNvCxnSpPr>
            <p:nvPr/>
          </p:nvCxnSpPr>
          <p:spPr>
            <a:xfrm>
              <a:off x="9043069" y="2184577"/>
              <a:ext cx="1433393" cy="2030802"/>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389455-F730-044C-808E-73EDBC42DB04}"/>
                </a:ext>
              </a:extLst>
            </p:cNvPr>
            <p:cNvCxnSpPr>
              <a:cxnSpLocks/>
            </p:cNvCxnSpPr>
            <p:nvPr/>
          </p:nvCxnSpPr>
          <p:spPr>
            <a:xfrm>
              <a:off x="9151103" y="2181190"/>
              <a:ext cx="1367062" cy="1220163"/>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C00C4B8-6E03-1449-BC39-13EA41AD421D}"/>
                </a:ext>
              </a:extLst>
            </p:cNvPr>
            <p:cNvCxnSpPr>
              <a:cxnSpLocks/>
            </p:cNvCxnSpPr>
            <p:nvPr/>
          </p:nvCxnSpPr>
          <p:spPr>
            <a:xfrm>
              <a:off x="8908391" y="2226851"/>
              <a:ext cx="497946" cy="3256737"/>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2EC8B-EF72-614E-8C74-849C83BF852D}"/>
                </a:ext>
              </a:extLst>
            </p:cNvPr>
            <p:cNvCxnSpPr>
              <a:cxnSpLocks/>
            </p:cNvCxnSpPr>
            <p:nvPr/>
          </p:nvCxnSpPr>
          <p:spPr>
            <a:xfrm flipV="1">
              <a:off x="7723522" y="2870862"/>
              <a:ext cx="2611822" cy="219192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873DAE8-62B6-8444-93E8-CAB7255FA2E7}"/>
                </a:ext>
              </a:extLst>
            </p:cNvPr>
            <p:cNvCxnSpPr>
              <a:cxnSpLocks/>
            </p:cNvCxnSpPr>
            <p:nvPr/>
          </p:nvCxnSpPr>
          <p:spPr>
            <a:xfrm>
              <a:off x="9953157" y="2330659"/>
              <a:ext cx="636812" cy="1825029"/>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0AF73ED-3A39-F749-BBF7-B51CA8DBB386}"/>
                </a:ext>
              </a:extLst>
            </p:cNvPr>
            <p:cNvCxnSpPr>
              <a:cxnSpLocks/>
            </p:cNvCxnSpPr>
            <p:nvPr/>
          </p:nvCxnSpPr>
          <p:spPr>
            <a:xfrm flipV="1">
              <a:off x="7348151" y="2191365"/>
              <a:ext cx="1344580" cy="634213"/>
            </a:xfrm>
            <a:prstGeom prst="straightConnector1">
              <a:avLst/>
            </a:prstGeom>
            <a:ln w="9525" cap="sq"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69F4DDB-2725-BA47-94D0-B33C70D9D601}"/>
                </a:ext>
              </a:extLst>
            </p:cNvPr>
            <p:cNvCxnSpPr>
              <a:cxnSpLocks/>
            </p:cNvCxnSpPr>
            <p:nvPr/>
          </p:nvCxnSpPr>
          <p:spPr>
            <a:xfrm flipV="1">
              <a:off x="7348151" y="2126638"/>
              <a:ext cx="2277969" cy="715416"/>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FAE702-619B-6647-897A-2A1A08521B58}"/>
                </a:ext>
              </a:extLst>
            </p:cNvPr>
            <p:cNvCxnSpPr>
              <a:cxnSpLocks/>
            </p:cNvCxnSpPr>
            <p:nvPr/>
          </p:nvCxnSpPr>
          <p:spPr>
            <a:xfrm flipH="1">
              <a:off x="7266943" y="4403109"/>
              <a:ext cx="3209519" cy="77951"/>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625EEFB-5D4F-6A4C-B2A3-FEF914A29DDB}"/>
                </a:ext>
              </a:extLst>
            </p:cNvPr>
            <p:cNvCxnSpPr>
              <a:cxnSpLocks/>
            </p:cNvCxnSpPr>
            <p:nvPr/>
          </p:nvCxnSpPr>
          <p:spPr>
            <a:xfrm>
              <a:off x="8130944" y="2370666"/>
              <a:ext cx="1933828" cy="2673978"/>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7652CA3-1489-EE46-BE85-8C7CF4F7205E}"/>
                </a:ext>
              </a:extLst>
            </p:cNvPr>
            <p:cNvCxnSpPr>
              <a:cxnSpLocks/>
            </p:cNvCxnSpPr>
            <p:nvPr/>
          </p:nvCxnSpPr>
          <p:spPr>
            <a:xfrm>
              <a:off x="7245236" y="4769146"/>
              <a:ext cx="2775580" cy="450710"/>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816295-48DB-ED47-9BB1-AB53CFD9BE5F}"/>
                </a:ext>
              </a:extLst>
            </p:cNvPr>
            <p:cNvCxnSpPr>
              <a:cxnSpLocks/>
            </p:cNvCxnSpPr>
            <p:nvPr/>
          </p:nvCxnSpPr>
          <p:spPr>
            <a:xfrm>
              <a:off x="8006590" y="2423737"/>
              <a:ext cx="1289126" cy="3075129"/>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2F1149-8061-7B48-9B61-051AEF8878D8}"/>
                </a:ext>
              </a:extLst>
            </p:cNvPr>
            <p:cNvCxnSpPr>
              <a:cxnSpLocks/>
            </p:cNvCxnSpPr>
            <p:nvPr/>
          </p:nvCxnSpPr>
          <p:spPr>
            <a:xfrm flipH="1">
              <a:off x="7226309" y="2330659"/>
              <a:ext cx="2550413" cy="1995434"/>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563B091-BFE4-E44E-9D99-71FB4C2F397D}"/>
                </a:ext>
              </a:extLst>
            </p:cNvPr>
            <p:cNvCxnSpPr>
              <a:cxnSpLocks/>
            </p:cNvCxnSpPr>
            <p:nvPr/>
          </p:nvCxnSpPr>
          <p:spPr>
            <a:xfrm flipH="1">
              <a:off x="7125576" y="2402128"/>
              <a:ext cx="728270" cy="1813251"/>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4F6CA1-116B-5F49-B388-56C9B71CAF5D}"/>
                </a:ext>
              </a:extLst>
            </p:cNvPr>
            <p:cNvCxnSpPr/>
            <p:nvPr/>
          </p:nvCxnSpPr>
          <p:spPr>
            <a:xfrm flipH="1">
              <a:off x="7782567" y="4671178"/>
              <a:ext cx="2717072" cy="595246"/>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9ACF7D8-28E6-6A46-8D30-B3EC5F3D5591}"/>
                </a:ext>
              </a:extLst>
            </p:cNvPr>
            <p:cNvCxnSpPr>
              <a:cxnSpLocks/>
            </p:cNvCxnSpPr>
            <p:nvPr/>
          </p:nvCxnSpPr>
          <p:spPr>
            <a:xfrm flipH="1">
              <a:off x="7160532" y="2277437"/>
              <a:ext cx="2559054" cy="1506907"/>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FE34626-543F-0E49-AD2C-850909D15B39}"/>
                </a:ext>
              </a:extLst>
            </p:cNvPr>
            <p:cNvCxnSpPr>
              <a:cxnSpLocks/>
            </p:cNvCxnSpPr>
            <p:nvPr/>
          </p:nvCxnSpPr>
          <p:spPr>
            <a:xfrm flipH="1">
              <a:off x="7118830" y="2205262"/>
              <a:ext cx="1695465" cy="1266766"/>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7306496-0AA8-D84D-B66C-E1C6B6C69698}"/>
                </a:ext>
              </a:extLst>
            </p:cNvPr>
            <p:cNvCxnSpPr>
              <a:cxnSpLocks/>
            </p:cNvCxnSpPr>
            <p:nvPr/>
          </p:nvCxnSpPr>
          <p:spPr>
            <a:xfrm>
              <a:off x="7125576" y="3916033"/>
              <a:ext cx="2014084" cy="176382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97D901-4379-0141-B222-8EA102564C6D}"/>
                </a:ext>
              </a:extLst>
            </p:cNvPr>
            <p:cNvCxnSpPr>
              <a:cxnSpLocks/>
            </p:cNvCxnSpPr>
            <p:nvPr/>
          </p:nvCxnSpPr>
          <p:spPr>
            <a:xfrm flipH="1">
              <a:off x="9509081" y="3018369"/>
              <a:ext cx="863747" cy="2473573"/>
            </a:xfrm>
            <a:prstGeom prst="line">
              <a:avLst/>
            </a:prstGeom>
            <a:ln w="12700"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62F177-0126-3940-815C-ADDC261E5993}"/>
                </a:ext>
              </a:extLst>
            </p:cNvPr>
            <p:cNvCxnSpPr>
              <a:cxnSpLocks/>
            </p:cNvCxnSpPr>
            <p:nvPr/>
          </p:nvCxnSpPr>
          <p:spPr>
            <a:xfrm flipH="1">
              <a:off x="9594337" y="3071722"/>
              <a:ext cx="852959" cy="2456613"/>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B405EFA-62D6-1140-9278-0382A491226B}"/>
                </a:ext>
              </a:extLst>
            </p:cNvPr>
            <p:cNvCxnSpPr>
              <a:cxnSpLocks/>
            </p:cNvCxnSpPr>
            <p:nvPr/>
          </p:nvCxnSpPr>
          <p:spPr>
            <a:xfrm>
              <a:off x="7274011" y="3056238"/>
              <a:ext cx="1947020" cy="2496768"/>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2052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17593</TotalTime>
  <Words>4399</Words>
  <Application>Microsoft Macintosh PowerPoint</Application>
  <PresentationFormat>Widescreen</PresentationFormat>
  <Paragraphs>701</Paragraphs>
  <Slides>47</Slides>
  <Notes>38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47</vt:i4>
      </vt:variant>
    </vt:vector>
  </HeadingPairs>
  <TitlesOfParts>
    <vt:vector size="57" baseType="lpstr">
      <vt:lpstr>Arial</vt:lpstr>
      <vt:lpstr>Arial Regular</vt:lpstr>
      <vt:lpstr>Calibri</vt:lpstr>
      <vt:lpstr>Calibri Light</vt:lpstr>
      <vt:lpstr>IBM Plex Sans</vt:lpstr>
      <vt:lpstr>Impact</vt:lpstr>
      <vt:lpstr>Wingdings</vt:lpstr>
      <vt:lpstr>blk_background_2017</vt:lpstr>
      <vt:lpstr>1_blk_background_2017</vt:lpstr>
      <vt:lpstr>dk_blu_background_2017</vt:lpstr>
      <vt:lpstr>HYPERLEDGER FABRIC FOR THE ENTERPRISE  Privacy and Security Strategies </vt:lpstr>
      <vt:lpstr>PowerPoint Presentation</vt:lpstr>
      <vt:lpstr>Hyperledger Fabric    permissioned       private blockchain  Trust and Identity          Security and                   Privacy  </vt:lpstr>
      <vt:lpstr>PowerPoint Presentation</vt:lpstr>
      <vt:lpstr>IDENTITY!</vt:lpstr>
      <vt:lpstr>PowerPoint Presentation</vt:lpstr>
      <vt:lpstr>HLF REAL USE CASES</vt:lpstr>
      <vt:lpstr>HLF -&gt; IBM ENTERPRISE - SHOWCASE</vt:lpstr>
      <vt:lpstr>PowerPoint Presentation</vt:lpstr>
      <vt:lpstr>PowerPoint Presentation</vt:lpstr>
      <vt:lpstr>PowerPoint Presentation</vt:lpstr>
      <vt:lpstr>PowerPoint Presentation</vt:lpstr>
      <vt:lpstr>PowerPoint Presentation</vt:lpstr>
      <vt:lpstr>Policies   fundamental to the way Fabric works   -&gt; identity (or set of identities) -&gt; associated with a request   -&gt; checked against the policy associated with the resource needed    </vt:lpstr>
      <vt:lpstr>PowerPoint Presentation</vt:lpstr>
      <vt:lpstr>PowerPoint Presentation</vt:lpstr>
      <vt:lpstr>Attribute Based Access Control</vt:lpstr>
      <vt:lpstr>const ca = gateway.getClient().getCertificateAuthority();  const adminIdentity = gateway.getCurrentIdentity();   console.log(`AdminIdentity: + ${adminIdentity}`);</vt:lpstr>
      <vt:lpstr>Consensus in HLF</vt:lpstr>
      <vt:lpstr>3 nodes for Consensus</vt:lpstr>
      <vt:lpstr>PowerPoint Presentation</vt:lpstr>
      <vt:lpstr>Ordering Service –  3 consensus protocols</vt:lpstr>
      <vt:lpstr>Security </vt:lpstr>
      <vt:lpstr>PowerPoint Presentation</vt:lpstr>
      <vt:lpstr>Security</vt:lpstr>
      <vt:lpstr>PowerPoint Presentation</vt:lpstr>
      <vt:lpstr>PowerPoint Presentation</vt:lpstr>
      <vt:lpstr>PowerPoint Presentation</vt:lpstr>
      <vt:lpstr>Flexibility choices to where run Hyperledger Fabric</vt:lpstr>
      <vt:lpstr>Deploy Hyperledger Fabric  ot IBM Blockchain – ANYWHERE!</vt:lpstr>
      <vt:lpstr>LinuxONE Security Enables Blockchain  </vt:lpstr>
      <vt:lpstr>PowerPoint Presentation</vt:lpstr>
      <vt:lpstr>PowerPoint Presentation</vt:lpstr>
      <vt:lpstr>Go language is ported and optimized  for LinuxONE to make these hardware solutions available for Hyperledger Fabric  </vt:lpstr>
      <vt:lpstr>PowerPoint Presentation</vt:lpstr>
      <vt:lpstr>Privacy </vt:lpstr>
      <vt:lpstr>Private Data Collections</vt:lpstr>
      <vt:lpstr>cryptographic protocol suite:  strong authentication as well as privacy-preserving features such as anonymity  the ability to transact without revealing the identity of the transactor,  unlinkability the ability of a single identity to send multiple transactions    </vt:lpstr>
      <vt:lpstr>Idmix - Zero Knowledge proofs( ZKP) to prevent passing of sensitive data</vt:lpstr>
      <vt:lpstr>Private data – Marbles asset scenario </vt:lpstr>
      <vt:lpstr>Private data: Marbles asset scenario </vt:lpstr>
      <vt:lpstr>Private data config file ./collections_config.json </vt:lpstr>
      <vt:lpstr>Private data SmartContract ./chaincode.go</vt:lpstr>
      <vt:lpstr>PowerPoint Presentation</vt:lpstr>
      <vt:lpstr>PowerPoint Presentation</vt:lpstr>
      <vt:lpstr>Thank You! Stay tuned @gsteinfeld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245</cp:revision>
  <dcterms:created xsi:type="dcterms:W3CDTF">2018-02-27T17:50:26Z</dcterms:created>
  <dcterms:modified xsi:type="dcterms:W3CDTF">2019-08-28T12:37:55Z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